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av" ContentType="audio/wav"/>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9" r:id="rId1"/>
  </p:sldMasterIdLst>
  <p:notesMasterIdLst>
    <p:notesMasterId r:id="rId48"/>
  </p:notesMasterIdLst>
  <p:handoutMasterIdLst>
    <p:handoutMasterId r:id="rId49"/>
  </p:handoutMasterIdLst>
  <p:sldIdLst>
    <p:sldId id="384" r:id="rId2"/>
    <p:sldId id="385" r:id="rId3"/>
    <p:sldId id="455" r:id="rId4"/>
    <p:sldId id="426" r:id="rId5"/>
    <p:sldId id="431" r:id="rId6"/>
    <p:sldId id="427" r:id="rId7"/>
    <p:sldId id="468" r:id="rId8"/>
    <p:sldId id="469" r:id="rId9"/>
    <p:sldId id="470" r:id="rId10"/>
    <p:sldId id="428" r:id="rId11"/>
    <p:sldId id="387" r:id="rId12"/>
    <p:sldId id="464" r:id="rId13"/>
    <p:sldId id="456" r:id="rId14"/>
    <p:sldId id="389" r:id="rId15"/>
    <p:sldId id="390" r:id="rId16"/>
    <p:sldId id="391" r:id="rId17"/>
    <p:sldId id="392" r:id="rId18"/>
    <p:sldId id="393" r:id="rId19"/>
    <p:sldId id="441" r:id="rId20"/>
    <p:sldId id="443" r:id="rId21"/>
    <p:sldId id="394" r:id="rId22"/>
    <p:sldId id="395" r:id="rId23"/>
    <p:sldId id="396" r:id="rId24"/>
    <p:sldId id="397" r:id="rId25"/>
    <p:sldId id="398" r:id="rId26"/>
    <p:sldId id="399" r:id="rId27"/>
    <p:sldId id="457" r:id="rId28"/>
    <p:sldId id="458" r:id="rId29"/>
    <p:sldId id="459" r:id="rId30"/>
    <p:sldId id="400" r:id="rId31"/>
    <p:sldId id="401" r:id="rId32"/>
    <p:sldId id="402" r:id="rId33"/>
    <p:sldId id="403" r:id="rId34"/>
    <p:sldId id="404" r:id="rId35"/>
    <p:sldId id="444" r:id="rId36"/>
    <p:sldId id="445" r:id="rId37"/>
    <p:sldId id="446" r:id="rId38"/>
    <p:sldId id="447" r:id="rId39"/>
    <p:sldId id="448" r:id="rId40"/>
    <p:sldId id="449" r:id="rId41"/>
    <p:sldId id="450" r:id="rId42"/>
    <p:sldId id="451" r:id="rId43"/>
    <p:sldId id="452" r:id="rId44"/>
    <p:sldId id="453" r:id="rId45"/>
    <p:sldId id="454" r:id="rId46"/>
    <p:sldId id="471" r:id="rId47"/>
  </p:sldIdLst>
  <p:sldSz cx="9144000" cy="6858000" type="screen4x3"/>
  <p:notesSz cx="6854825" cy="9750425"/>
  <p:defaultTextStyle>
    <a:defPPr>
      <a:defRPr lang="fr-FR"/>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xmlns="">
        <p15:guide id="1" orient="horz" pos="1584">
          <p15:clr>
            <a:srgbClr val="A4A3A4"/>
          </p15:clr>
        </p15:guide>
        <p15:guide id="2" pos="2880">
          <p15:clr>
            <a:srgbClr val="A4A3A4"/>
          </p15:clr>
        </p15:guide>
      </p15:sldGuideLst>
    </p:ext>
    <p:ext uri="{2D200454-40CA-4A62-9FC3-DE9A4176ACB9}">
      <p15:notesGuideLst xmlns:p15="http://schemas.microsoft.com/office/powerpoint/2012/main" xmlns="">
        <p15:guide id="1" orient="horz" pos="3071">
          <p15:clr>
            <a:srgbClr val="A4A3A4"/>
          </p15:clr>
        </p15:guide>
        <p15:guide id="2" pos="215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6600"/>
    <a:srgbClr val="0033CC"/>
    <a:srgbClr val="FFCC66"/>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18446" autoAdjust="0"/>
    <p:restoredTop sz="81636" autoAdjust="0"/>
  </p:normalViewPr>
  <p:slideViewPr>
    <p:cSldViewPr>
      <p:cViewPr varScale="1">
        <p:scale>
          <a:sx n="109" d="100"/>
          <a:sy n="109" d="100"/>
        </p:scale>
        <p:origin x="-624" y="-90"/>
      </p:cViewPr>
      <p:guideLst>
        <p:guide orient="horz" pos="1584"/>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10716"/>
    </p:cViewPr>
  </p:sorterViewPr>
  <p:notesViewPr>
    <p:cSldViewPr>
      <p:cViewPr>
        <p:scale>
          <a:sx n="100" d="100"/>
          <a:sy n="100" d="100"/>
        </p:scale>
        <p:origin x="-864" y="2550"/>
      </p:cViewPr>
      <p:guideLst>
        <p:guide orient="horz" pos="3071"/>
        <p:guide pos="2159"/>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2970213" cy="48736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smtClean="0"/>
            </a:lvl1pPr>
          </a:lstStyle>
          <a:p>
            <a:pPr>
              <a:defRPr/>
            </a:pPr>
            <a:r>
              <a:rPr lang="fr-BE" smtClean="0"/>
              <a:t>LAN - Architecture TCPIP - 04</a:t>
            </a:r>
            <a:endParaRPr lang="fr-FR"/>
          </a:p>
        </p:txBody>
      </p:sp>
      <p:sp>
        <p:nvSpPr>
          <p:cNvPr id="7171" name="Rectangle 3"/>
          <p:cNvSpPr>
            <a:spLocks noGrp="1" noChangeArrowheads="1"/>
          </p:cNvSpPr>
          <p:nvPr>
            <p:ph type="dt" sz="quarter" idx="1"/>
          </p:nvPr>
        </p:nvSpPr>
        <p:spPr bwMode="auto">
          <a:xfrm>
            <a:off x="3884613" y="0"/>
            <a:ext cx="2970212" cy="48736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r>
              <a:rPr lang="fr-FR" smtClean="0"/>
              <a:t>Octobre 2016</a:t>
            </a:r>
            <a:endParaRPr lang="fr-FR"/>
          </a:p>
        </p:txBody>
      </p:sp>
      <p:sp>
        <p:nvSpPr>
          <p:cNvPr id="7172" name="Rectangle 4"/>
          <p:cNvSpPr>
            <a:spLocks noGrp="1" noChangeArrowheads="1"/>
          </p:cNvSpPr>
          <p:nvPr>
            <p:ph type="ftr" sz="quarter" idx="2"/>
          </p:nvPr>
        </p:nvSpPr>
        <p:spPr bwMode="auto">
          <a:xfrm>
            <a:off x="0" y="9263063"/>
            <a:ext cx="2970213" cy="487362"/>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smtClean="0"/>
            </a:lvl1pPr>
          </a:lstStyle>
          <a:p>
            <a:pPr>
              <a:defRPr/>
            </a:pPr>
            <a:r>
              <a:rPr lang="fr-FR" smtClean="0"/>
              <a:t>HEB-ESI Q3</a:t>
            </a:r>
            <a:endParaRPr lang="fr-FR"/>
          </a:p>
        </p:txBody>
      </p:sp>
      <p:sp>
        <p:nvSpPr>
          <p:cNvPr id="7173" name="Rectangle 5"/>
          <p:cNvSpPr>
            <a:spLocks noGrp="1" noChangeArrowheads="1"/>
          </p:cNvSpPr>
          <p:nvPr>
            <p:ph type="sldNum" sz="quarter" idx="3"/>
          </p:nvPr>
        </p:nvSpPr>
        <p:spPr bwMode="auto">
          <a:xfrm>
            <a:off x="3884613" y="9263063"/>
            <a:ext cx="2970212" cy="487362"/>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B40E65D0-51A7-4350-9DA0-307E33B8E3F0}" type="slidenum">
              <a:rPr lang="fr-FR"/>
              <a:pPr>
                <a:defRPr/>
              </a:pPr>
              <a:t>‹N°›</a:t>
            </a:fld>
            <a:endParaRPr lang="fr-FR"/>
          </a:p>
        </p:txBody>
      </p:sp>
    </p:spTree>
    <p:extLst>
      <p:ext uri="{BB962C8B-B14F-4D97-AF65-F5344CB8AC3E}">
        <p14:creationId xmlns:p14="http://schemas.microsoft.com/office/powerpoint/2010/main" val="209844403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2970213" cy="48736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defRPr sz="1200" smtClean="0"/>
            </a:lvl1pPr>
          </a:lstStyle>
          <a:p>
            <a:pPr>
              <a:defRPr/>
            </a:pPr>
            <a:r>
              <a:rPr lang="fr-BE" smtClean="0"/>
              <a:t>LAN - Architecture TCPIP - 04</a:t>
            </a:r>
            <a:endParaRPr lang="fr-FR"/>
          </a:p>
        </p:txBody>
      </p:sp>
      <p:sp>
        <p:nvSpPr>
          <p:cNvPr id="15363" name="Rectangle 3"/>
          <p:cNvSpPr>
            <a:spLocks noGrp="1" noChangeArrowheads="1"/>
          </p:cNvSpPr>
          <p:nvPr>
            <p:ph type="dt" idx="1"/>
          </p:nvPr>
        </p:nvSpPr>
        <p:spPr bwMode="auto">
          <a:xfrm>
            <a:off x="3884613" y="0"/>
            <a:ext cx="2970212" cy="487363"/>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lvl1pPr algn="r">
              <a:defRPr sz="1200" smtClean="0"/>
            </a:lvl1pPr>
          </a:lstStyle>
          <a:p>
            <a:pPr>
              <a:defRPr/>
            </a:pPr>
            <a:r>
              <a:rPr lang="fr-FR" smtClean="0"/>
              <a:t>Octobre 2016</a:t>
            </a:r>
            <a:endParaRPr lang="fr-FR"/>
          </a:p>
        </p:txBody>
      </p:sp>
      <p:sp>
        <p:nvSpPr>
          <p:cNvPr id="15364" name="Rectangle 4"/>
          <p:cNvSpPr>
            <a:spLocks noGrp="1" noRot="1" noChangeAspect="1" noChangeArrowheads="1" noTextEdit="1"/>
          </p:cNvSpPr>
          <p:nvPr>
            <p:ph type="sldImg" idx="2"/>
          </p:nvPr>
        </p:nvSpPr>
        <p:spPr bwMode="auto">
          <a:xfrm>
            <a:off x="990600" y="731838"/>
            <a:ext cx="4875213" cy="3656012"/>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14400" y="4630738"/>
            <a:ext cx="5026025" cy="4387850"/>
          </a:xfrm>
          <a:prstGeom prst="rect">
            <a:avLst/>
          </a:prstGeom>
          <a:noFill/>
          <a:ln w="12700">
            <a:noFill/>
            <a:miter lim="800000"/>
            <a:headEnd type="none" w="sm" len="sm"/>
            <a:tailEnd type="none" w="sm" len="sm"/>
          </a:ln>
          <a:effectLst/>
        </p:spPr>
        <p:txBody>
          <a:bodyPr vert="horz" wrap="square" lIns="91440" tIns="45720" rIns="91440" bIns="45720" numCol="1" anchor="t" anchorCtr="0" compatLnSpc="1">
            <a:prstTxWarp prst="textNoShape">
              <a:avLst/>
            </a:prstTxWarp>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15366" name="Rectangle 6"/>
          <p:cNvSpPr>
            <a:spLocks noGrp="1" noChangeArrowheads="1"/>
          </p:cNvSpPr>
          <p:nvPr>
            <p:ph type="ftr" sz="quarter" idx="4"/>
          </p:nvPr>
        </p:nvSpPr>
        <p:spPr bwMode="auto">
          <a:xfrm>
            <a:off x="0" y="9263063"/>
            <a:ext cx="2970213" cy="487362"/>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defRPr sz="1200" smtClean="0"/>
            </a:lvl1pPr>
          </a:lstStyle>
          <a:p>
            <a:pPr>
              <a:defRPr/>
            </a:pPr>
            <a:r>
              <a:rPr lang="fr-FR" smtClean="0"/>
              <a:t>HEB-ESI Q3</a:t>
            </a:r>
            <a:endParaRPr lang="fr-FR"/>
          </a:p>
        </p:txBody>
      </p:sp>
      <p:sp>
        <p:nvSpPr>
          <p:cNvPr id="15367" name="Rectangle 7"/>
          <p:cNvSpPr>
            <a:spLocks noGrp="1" noChangeArrowheads="1"/>
          </p:cNvSpPr>
          <p:nvPr>
            <p:ph type="sldNum" sz="quarter" idx="5"/>
          </p:nvPr>
        </p:nvSpPr>
        <p:spPr bwMode="auto">
          <a:xfrm>
            <a:off x="3884613" y="9263063"/>
            <a:ext cx="2970212" cy="487362"/>
          </a:xfrm>
          <a:prstGeom prst="rect">
            <a:avLst/>
          </a:prstGeom>
          <a:noFill/>
          <a:ln w="12700">
            <a:noFill/>
            <a:miter lim="800000"/>
            <a:headEnd type="none" w="sm" len="sm"/>
            <a:tailEnd type="none" w="sm" len="sm"/>
          </a:ln>
          <a:effectLst/>
        </p:spPr>
        <p:txBody>
          <a:bodyPr vert="horz" wrap="square" lIns="91440" tIns="45720" rIns="91440" bIns="45720" numCol="1" anchor="b" anchorCtr="0" compatLnSpc="1">
            <a:prstTxWarp prst="textNoShape">
              <a:avLst/>
            </a:prstTxWarp>
          </a:bodyPr>
          <a:lstStyle>
            <a:lvl1pPr algn="r">
              <a:defRPr sz="1200" smtClean="0"/>
            </a:lvl1pPr>
          </a:lstStyle>
          <a:p>
            <a:pPr>
              <a:defRPr/>
            </a:pPr>
            <a:fld id="{F231A8C5-07A7-4801-ACA8-07CEDF0897A1}" type="slidenum">
              <a:rPr lang="fr-FR"/>
              <a:pPr>
                <a:defRPr/>
              </a:pPr>
              <a:t>‹N°›</a:t>
            </a:fld>
            <a:endParaRPr lang="fr-FR"/>
          </a:p>
        </p:txBody>
      </p:sp>
    </p:spTree>
    <p:extLst>
      <p:ext uri="{BB962C8B-B14F-4D97-AF65-F5344CB8AC3E}">
        <p14:creationId xmlns:p14="http://schemas.microsoft.com/office/powerpoint/2010/main" val="955931261"/>
      </p:ext>
    </p:extLst>
  </p:cSld>
  <p:clrMap bg1="lt1" tx1="dk1" bg2="lt2" tx2="dk2" accent1="accent1" accent2="accent2" accent3="accent3" accent4="accent4" accent5="accent5" accent6="accent6" hlink="hlink" folHlink="folHlink"/>
  <p:hf/>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a:noFill/>
        </p:spPr>
        <p:txBody>
          <a:bodyPr/>
          <a:lstStyle/>
          <a:p>
            <a:r>
              <a:rPr lang="fr-BE" smtClean="0"/>
              <a:t>LAN - Architecture TCPIP - 04</a:t>
            </a:r>
            <a:endParaRPr lang="fr-FR"/>
          </a:p>
        </p:txBody>
      </p:sp>
      <p:sp>
        <p:nvSpPr>
          <p:cNvPr id="16387" name="Rectangle 3"/>
          <p:cNvSpPr>
            <a:spLocks noGrp="1" noChangeArrowheads="1"/>
          </p:cNvSpPr>
          <p:nvPr>
            <p:ph type="dt" sz="quarter" idx="1"/>
          </p:nvPr>
        </p:nvSpPr>
        <p:spPr>
          <a:noFill/>
        </p:spPr>
        <p:txBody>
          <a:bodyPr/>
          <a:lstStyle/>
          <a:p>
            <a:r>
              <a:rPr lang="fr-FR" smtClean="0"/>
              <a:t>Octobre 2016</a:t>
            </a:r>
            <a:endParaRPr lang="fr-FR"/>
          </a:p>
        </p:txBody>
      </p:sp>
      <p:sp>
        <p:nvSpPr>
          <p:cNvPr id="16388" name="Rectangle 6"/>
          <p:cNvSpPr>
            <a:spLocks noGrp="1" noChangeArrowheads="1"/>
          </p:cNvSpPr>
          <p:nvPr>
            <p:ph type="ftr" sz="quarter" idx="4"/>
          </p:nvPr>
        </p:nvSpPr>
        <p:spPr>
          <a:noFill/>
        </p:spPr>
        <p:txBody>
          <a:bodyPr/>
          <a:lstStyle/>
          <a:p>
            <a:r>
              <a:rPr lang="fr-FR" smtClean="0"/>
              <a:t>HEB-ESI Q3</a:t>
            </a:r>
            <a:endParaRPr lang="fr-FR"/>
          </a:p>
        </p:txBody>
      </p:sp>
      <p:sp>
        <p:nvSpPr>
          <p:cNvPr id="16389" name="Rectangle 7"/>
          <p:cNvSpPr>
            <a:spLocks noGrp="1" noChangeArrowheads="1"/>
          </p:cNvSpPr>
          <p:nvPr>
            <p:ph type="sldNum" sz="quarter" idx="5"/>
          </p:nvPr>
        </p:nvSpPr>
        <p:spPr>
          <a:noFill/>
        </p:spPr>
        <p:txBody>
          <a:bodyPr/>
          <a:lstStyle/>
          <a:p>
            <a:fld id="{E8FB8236-108E-4ECF-87E3-52912B9B5A24}" type="slidenum">
              <a:rPr lang="fr-FR"/>
              <a:pPr/>
              <a:t>1</a:t>
            </a:fld>
            <a:endParaRPr lang="fr-FR"/>
          </a:p>
        </p:txBody>
      </p:sp>
      <p:sp>
        <p:nvSpPr>
          <p:cNvPr id="16390" name="Rectangle 2"/>
          <p:cNvSpPr>
            <a:spLocks noGrp="1" noRot="1" noChangeAspect="1" noChangeArrowheads="1" noTextEdit="1"/>
          </p:cNvSpPr>
          <p:nvPr>
            <p:ph type="sldImg"/>
          </p:nvPr>
        </p:nvSpPr>
        <p:spPr>
          <a:solidFill>
            <a:srgbClr val="FFFFFF"/>
          </a:solidFill>
          <a:ln/>
        </p:spPr>
      </p:sp>
      <p:sp>
        <p:nvSpPr>
          <p:cNvPr id="16391" name="Rectangle 3"/>
          <p:cNvSpPr>
            <a:spLocks noGrp="1" noChangeArrowheads="1"/>
          </p:cNvSpPr>
          <p:nvPr>
            <p:ph type="body" idx="1"/>
          </p:nvPr>
        </p:nvSpPr>
        <p:spPr>
          <a:solidFill>
            <a:srgbClr val="FFFFFF"/>
          </a:solidFill>
          <a:ln>
            <a:solidFill>
              <a:srgbClr val="000000"/>
            </a:solidFill>
          </a:ln>
        </p:spPr>
        <p:txBody>
          <a:bodyPr/>
          <a:lstStyle/>
          <a:p>
            <a:endParaRPr lang="en-US" smtClean="0"/>
          </a:p>
        </p:txBody>
      </p:sp>
    </p:spTree>
    <p:extLst>
      <p:ext uri="{BB962C8B-B14F-4D97-AF65-F5344CB8AC3E}">
        <p14:creationId xmlns:p14="http://schemas.microsoft.com/office/powerpoint/2010/main" val="4073063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0B678CD3-26C7-40BB-93E8-209FB99E7321}" type="slidenum">
              <a:rPr lang="fr-FR"/>
              <a:pPr/>
              <a:t>11</a:t>
            </a:fld>
            <a:endParaRPr lang="fr-FR"/>
          </a:p>
        </p:txBody>
      </p:sp>
      <p:sp>
        <p:nvSpPr>
          <p:cNvPr id="1220610"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20611"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fr-FR" dirty="0" smtClean="0">
                <a:solidFill>
                  <a:srgbClr val="000000"/>
                </a:solidFill>
                <a:cs typeface="Times New Roman" pitchFamily="18" charset="0"/>
              </a:rPr>
              <a:t>Désirant alléger au maximum la couche </a:t>
            </a:r>
            <a:r>
              <a:rPr lang="fr-FR" dirty="0" err="1" smtClean="0">
                <a:solidFill>
                  <a:srgbClr val="000000"/>
                </a:solidFill>
                <a:cs typeface="Times New Roman" pitchFamily="18" charset="0"/>
              </a:rPr>
              <a:t>interréseau</a:t>
            </a:r>
            <a:r>
              <a:rPr lang="fr-FR" dirty="0" smtClean="0">
                <a:solidFill>
                  <a:srgbClr val="000000"/>
                </a:solidFill>
                <a:cs typeface="Times New Roman" pitchFamily="18" charset="0"/>
              </a:rPr>
              <a:t>, les concepteurs de TCP/IP n'ont spécifié qu'une couche réseau en mode non connecté (mode datagramme). Ce mode de mise en relation optimise l'utilisation des ressources réseaux mais ne permet d'assurer ni un contrôle d'erreur, ni un contrôle de flux. Au niveau du réseau ces tâches sont reportées sur les réseaux physiques réels. En ce qui concerne les systèmes d'extrémité, c'est la couche TCP qui pallie les insuffisances de la couche </a:t>
            </a:r>
            <a:r>
              <a:rPr lang="fr-FR" dirty="0" err="1" smtClean="0">
                <a:solidFill>
                  <a:srgbClr val="000000"/>
                </a:solidFill>
                <a:cs typeface="Times New Roman" pitchFamily="18" charset="0"/>
              </a:rPr>
              <a:t>interréseau</a:t>
            </a:r>
            <a:r>
              <a:rPr lang="fr-FR" dirty="0" smtClean="0">
                <a:solidFill>
                  <a:srgbClr val="000000"/>
                </a:solidFill>
                <a:cs typeface="Times New Roman" pitchFamily="18" charset="0"/>
              </a:rPr>
              <a:t> (Internet) en assurant le contrôle d'erreur et de flux de bout en bout (mode connecté). Cette approche est illustrée par la figure 10.4.</a:t>
            </a:r>
          </a:p>
          <a:p>
            <a:endParaRPr lang="en-US" dirty="0"/>
          </a:p>
        </p:txBody>
      </p:sp>
    </p:spTree>
    <p:extLst>
      <p:ext uri="{BB962C8B-B14F-4D97-AF65-F5344CB8AC3E}">
        <p14:creationId xmlns:p14="http://schemas.microsoft.com/office/powerpoint/2010/main" val="885936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935DF828-6B12-4409-81FD-62E20095165D}" type="slidenum">
              <a:rPr lang="fr-FR"/>
              <a:pPr/>
              <a:t>12</a:t>
            </a:fld>
            <a:endParaRPr lang="fr-FR"/>
          </a:p>
        </p:txBody>
      </p:sp>
      <p:sp>
        <p:nvSpPr>
          <p:cNvPr id="1230850"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30851"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557640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5838BA3-0D06-4283-97A6-34D4DA838202}" type="slidenum">
              <a:rPr lang="fr-FR"/>
              <a:pPr/>
              <a:t>13</a:t>
            </a:fld>
            <a:endParaRPr lang="fr-FR"/>
          </a:p>
        </p:txBody>
      </p:sp>
      <p:sp>
        <p:nvSpPr>
          <p:cNvPr id="788482" name="Rectangle 2"/>
          <p:cNvSpPr>
            <a:spLocks noGrp="1" noRot="1" noChangeAspect="1" noChangeArrowheads="1" noTextEdit="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206729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CEA021AE-94CD-4BAC-81CB-1AB3E70C9CB1}" type="slidenum">
              <a:rPr lang="fr-FR"/>
              <a:pPr/>
              <a:t>14</a:t>
            </a:fld>
            <a:endParaRPr lang="fr-FR"/>
          </a:p>
        </p:txBody>
      </p:sp>
      <p:sp>
        <p:nvSpPr>
          <p:cNvPr id="1357826" name="Rectangle 1026"/>
          <p:cNvSpPr>
            <a:spLocks noGrp="1" noRot="1" noChangeAspect="1" noChangeArrowheads="1" noTextEdit="1"/>
          </p:cNvSpPr>
          <p:nvPr>
            <p:ph type="sldImg"/>
          </p:nvPr>
        </p:nvSpPr>
        <p:spPr>
          <a:ln/>
        </p:spPr>
      </p:sp>
      <p:sp>
        <p:nvSpPr>
          <p:cNvPr id="1357827"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32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66CB8604-4E1A-4DF0-B482-355FD8EE4EE8}" type="slidenum">
              <a:rPr lang="fr-FR"/>
              <a:pPr/>
              <a:t>15</a:t>
            </a:fld>
            <a:endParaRPr lang="fr-FR"/>
          </a:p>
        </p:txBody>
      </p:sp>
      <p:sp>
        <p:nvSpPr>
          <p:cNvPr id="1359874" name="Rectangle 1026"/>
          <p:cNvSpPr>
            <a:spLocks noGrp="1" noRot="1" noChangeAspect="1" noChangeArrowheads="1" noTextEdit="1"/>
          </p:cNvSpPr>
          <p:nvPr>
            <p:ph type="sldImg"/>
          </p:nvPr>
        </p:nvSpPr>
        <p:spPr>
          <a:ln/>
        </p:spPr>
      </p:sp>
      <p:sp>
        <p:nvSpPr>
          <p:cNvPr id="1359875"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664797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DD9186D7-0845-48A5-9973-B93C6DF35203}" type="slidenum">
              <a:rPr lang="fr-FR"/>
              <a:pPr/>
              <a:t>16</a:t>
            </a:fld>
            <a:endParaRPr lang="fr-FR"/>
          </a:p>
        </p:txBody>
      </p:sp>
      <p:sp>
        <p:nvSpPr>
          <p:cNvPr id="1361922" name="Rectangle 2050"/>
          <p:cNvSpPr>
            <a:spLocks noGrp="1" noRot="1" noChangeAspect="1" noChangeArrowheads="1" noTextEdit="1"/>
          </p:cNvSpPr>
          <p:nvPr>
            <p:ph type="sldImg"/>
          </p:nvPr>
        </p:nvSpPr>
        <p:spPr>
          <a:ln/>
        </p:spPr>
      </p:sp>
      <p:sp>
        <p:nvSpPr>
          <p:cNvPr id="1361923" name="Rectangle 2051"/>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77708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1FF2B705-F2E5-49CA-92A0-EA5EAC2AE907}" type="slidenum">
              <a:rPr lang="fr-FR"/>
              <a:pPr/>
              <a:t>17</a:t>
            </a:fld>
            <a:endParaRPr lang="fr-FR"/>
          </a:p>
        </p:txBody>
      </p:sp>
      <p:sp>
        <p:nvSpPr>
          <p:cNvPr id="1288194"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88195"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50170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2CD05FFF-DE18-4019-B5F7-A5BAFFA3FAF2}" type="slidenum">
              <a:rPr lang="fr-FR"/>
              <a:pPr/>
              <a:t>18</a:t>
            </a:fld>
            <a:endParaRPr lang="fr-FR"/>
          </a:p>
        </p:txBody>
      </p:sp>
      <p:sp>
        <p:nvSpPr>
          <p:cNvPr id="1239042"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3904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0416910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04788EE1-3F6F-4209-80BD-2BF2C6FBF3DE}" type="slidenum">
              <a:rPr lang="fr-FR"/>
              <a:pPr/>
              <a:t>19</a:t>
            </a:fld>
            <a:endParaRPr lang="fr-FR"/>
          </a:p>
        </p:txBody>
      </p:sp>
      <p:sp>
        <p:nvSpPr>
          <p:cNvPr id="1311746"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311747"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algn="just"/>
            <a:r>
              <a:rPr lang="fr-FR">
                <a:solidFill>
                  <a:srgbClr val="000000"/>
                </a:solidFill>
                <a:cs typeface="Times New Roman" pitchFamily="18" charset="0"/>
              </a:rPr>
              <a:t>Lorsqu'une station émet un datagramme à destination d'une autre station, la couche IP locale vérifie, à l'aide du masque de sous-réseau, si le datagramme appartient au même sous-réseau que celui de l'émetteur. Si le datagramme est destiné à une station située sur un sous-réseau distant, le datagramme est envoyé à la passerelle par défaut, charge à celle-ci d'adresser le datagramme vers le bon sous-réseau. Ainsi, une station d'un réseau logique IP doit connaître (figure 10.21) :</a:t>
            </a:r>
            <a:endParaRPr lang="fr-FR">
              <a:cs typeface="Times New Roman" pitchFamily="18" charset="0"/>
            </a:endParaRPr>
          </a:p>
          <a:p>
            <a:r>
              <a:rPr lang="fr-FR">
                <a:solidFill>
                  <a:srgbClr val="000000"/>
                </a:solidFill>
                <a:cs typeface="Times New Roman" pitchFamily="18" charset="0"/>
              </a:rPr>
              <a:t>-     son adresse IP ;</a:t>
            </a:r>
            <a:endParaRPr lang="fr-FR">
              <a:cs typeface="Times New Roman" pitchFamily="18" charset="0"/>
            </a:endParaRPr>
          </a:p>
          <a:p>
            <a:r>
              <a:rPr lang="fr-FR">
                <a:solidFill>
                  <a:srgbClr val="000000"/>
                </a:solidFill>
                <a:cs typeface="Times New Roman" pitchFamily="18" charset="0"/>
              </a:rPr>
              <a:t>-     le masque de sous-réseau ;</a:t>
            </a:r>
            <a:endParaRPr lang="fr-FR">
              <a:cs typeface="Times New Roman" pitchFamily="18" charset="0"/>
            </a:endParaRPr>
          </a:p>
          <a:p>
            <a:r>
              <a:rPr lang="fr-FR">
                <a:solidFill>
                  <a:srgbClr val="000000"/>
                </a:solidFill>
                <a:cs typeface="Times New Roman" pitchFamily="18" charset="0"/>
              </a:rPr>
              <a:t>-     l'adresse de la passerelle locale (routeur).</a:t>
            </a:r>
            <a:endParaRPr lang="fr-FR">
              <a:cs typeface="Times New Roman" pitchFamily="18" charset="0"/>
            </a:endParaRPr>
          </a:p>
          <a:p>
            <a:endParaRPr lang="fr-FR"/>
          </a:p>
        </p:txBody>
      </p:sp>
    </p:spTree>
    <p:extLst>
      <p:ext uri="{BB962C8B-B14F-4D97-AF65-F5344CB8AC3E}">
        <p14:creationId xmlns:p14="http://schemas.microsoft.com/office/powerpoint/2010/main" val="1516280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50916ABC-3742-4D9E-AC22-08A7733AE5B7}" type="slidenum">
              <a:rPr lang="fr-FR"/>
              <a:pPr/>
              <a:t>20</a:t>
            </a:fld>
            <a:endParaRPr lang="fr-FR"/>
          </a:p>
        </p:txBody>
      </p:sp>
      <p:sp>
        <p:nvSpPr>
          <p:cNvPr id="1301506"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301507"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algn="just"/>
            <a:r>
              <a:rPr lang="fr-FR">
                <a:solidFill>
                  <a:srgbClr val="000000"/>
                </a:solidFill>
                <a:cs typeface="Times New Roman" pitchFamily="18" charset="0"/>
              </a:rPr>
              <a:t>Pour déterminer si la machine cible est localisée sur le même sous-réseau, la machine source réalise un « ET » logique entre les bits de l'adresse source et ceux du masque de sous-réseau, elle procède de même avec l'adresse destination. Si le résultat donne une valeur identique les deux machines sont sur le même sous-réseau, sinon le datagramme est adressé au routeur (figure 10.22).</a:t>
            </a:r>
            <a:endParaRPr lang="fr-FR">
              <a:cs typeface="Times New Roman" pitchFamily="18" charset="0"/>
            </a:endParaRPr>
          </a:p>
          <a:p>
            <a:endParaRPr lang="fr-FR"/>
          </a:p>
        </p:txBody>
      </p:sp>
    </p:spTree>
    <p:extLst>
      <p:ext uri="{BB962C8B-B14F-4D97-AF65-F5344CB8AC3E}">
        <p14:creationId xmlns:p14="http://schemas.microsoft.com/office/powerpoint/2010/main" val="671984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5838BA3-0D06-4283-97A6-34D4DA838202}" type="slidenum">
              <a:rPr lang="fr-FR"/>
              <a:pPr/>
              <a:t>2</a:t>
            </a:fld>
            <a:endParaRPr lang="fr-FR"/>
          </a:p>
        </p:txBody>
      </p:sp>
      <p:sp>
        <p:nvSpPr>
          <p:cNvPr id="788482" name="Rectangle 2"/>
          <p:cNvSpPr>
            <a:spLocks noGrp="1" noRot="1" noChangeAspect="1" noChangeArrowheads="1" noTextEdit="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7606408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E678CB7-5D2F-40E5-B4A2-1385492CD7BE}" type="slidenum">
              <a:rPr lang="fr-FR"/>
              <a:pPr/>
              <a:t>21</a:t>
            </a:fld>
            <a:endParaRPr lang="fr-FR"/>
          </a:p>
        </p:txBody>
      </p:sp>
      <p:sp>
        <p:nvSpPr>
          <p:cNvPr id="1348610" name="Rectangle 1026"/>
          <p:cNvSpPr>
            <a:spLocks noGrp="1" noRot="1" noChangeAspect="1" noChangeArrowheads="1" noTextEdit="1"/>
          </p:cNvSpPr>
          <p:nvPr>
            <p:ph type="sldImg"/>
          </p:nvPr>
        </p:nvSpPr>
        <p:spPr>
          <a:ln/>
        </p:spPr>
      </p:sp>
      <p:sp>
        <p:nvSpPr>
          <p:cNvPr id="1348611"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992234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F7CB28DE-25E8-45B9-A797-E7610C4F3F3F}" type="slidenum">
              <a:rPr lang="fr-FR"/>
              <a:pPr/>
              <a:t>22</a:t>
            </a:fld>
            <a:endParaRPr lang="fr-FR"/>
          </a:p>
        </p:txBody>
      </p:sp>
      <p:sp>
        <p:nvSpPr>
          <p:cNvPr id="1243138"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43139"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806544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622C3913-1330-492F-B794-9721DC249F06}" type="slidenum">
              <a:rPr lang="fr-FR"/>
              <a:pPr/>
              <a:t>23</a:t>
            </a:fld>
            <a:endParaRPr lang="fr-FR"/>
          </a:p>
        </p:txBody>
      </p:sp>
      <p:sp>
        <p:nvSpPr>
          <p:cNvPr id="1363970" name="Rectangle 1026"/>
          <p:cNvSpPr>
            <a:spLocks noGrp="1" noRot="1" noChangeAspect="1" noChangeArrowheads="1" noTextEdit="1"/>
          </p:cNvSpPr>
          <p:nvPr>
            <p:ph type="sldImg"/>
          </p:nvPr>
        </p:nvSpPr>
        <p:spPr>
          <a:ln/>
        </p:spPr>
      </p:sp>
      <p:sp>
        <p:nvSpPr>
          <p:cNvPr id="1363971"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5048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5AF0BCB3-9BF1-4380-A749-FFACA5C59CA2}" type="slidenum">
              <a:rPr lang="fr-FR"/>
              <a:pPr/>
              <a:t>24</a:t>
            </a:fld>
            <a:endParaRPr lang="fr-FR"/>
          </a:p>
        </p:txBody>
      </p:sp>
      <p:sp>
        <p:nvSpPr>
          <p:cNvPr id="1366018" name="Rectangle 2"/>
          <p:cNvSpPr>
            <a:spLocks noGrp="1" noRot="1" noChangeAspect="1" noChangeArrowheads="1" noTextEdit="1"/>
          </p:cNvSpPr>
          <p:nvPr>
            <p:ph type="sldImg"/>
          </p:nvPr>
        </p:nvSpPr>
        <p:spPr>
          <a:ln/>
        </p:spPr>
      </p:sp>
      <p:sp>
        <p:nvSpPr>
          <p:cNvPr id="136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248482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03E6885F-C2BF-4861-9E81-E94767675741}" type="slidenum">
              <a:rPr lang="fr-FR"/>
              <a:pPr/>
              <a:t>25</a:t>
            </a:fld>
            <a:endParaRPr lang="fr-FR"/>
          </a:p>
        </p:txBody>
      </p:sp>
      <p:sp>
        <p:nvSpPr>
          <p:cNvPr id="1249282"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4928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738375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806D2CAA-3223-4493-8529-30C8ABA2C506}" type="slidenum">
              <a:rPr lang="fr-FR"/>
              <a:pPr/>
              <a:t>26</a:t>
            </a:fld>
            <a:endParaRPr lang="fr-FR"/>
          </a:p>
        </p:txBody>
      </p:sp>
      <p:sp>
        <p:nvSpPr>
          <p:cNvPr id="1369090" name="Rectangle 1026"/>
          <p:cNvSpPr>
            <a:spLocks noGrp="1" noRot="1" noChangeAspect="1" noChangeArrowheads="1" noTextEdit="1"/>
          </p:cNvSpPr>
          <p:nvPr>
            <p:ph type="sldImg"/>
          </p:nvPr>
        </p:nvSpPr>
        <p:spPr>
          <a:ln/>
        </p:spPr>
      </p:sp>
      <p:sp>
        <p:nvSpPr>
          <p:cNvPr id="1369091"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105067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9B5FB47A-0F80-43BC-A243-19308B01BE76}" type="slidenum">
              <a:rPr lang="fr-FR"/>
              <a:pPr/>
              <a:t>30</a:t>
            </a:fld>
            <a:endParaRPr lang="fr-FR"/>
          </a:p>
        </p:txBody>
      </p:sp>
      <p:sp>
        <p:nvSpPr>
          <p:cNvPr id="1267714"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67715"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9038899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88E6F527-7E7D-4D4C-BDA7-9738D47F2AF4}" type="slidenum">
              <a:rPr lang="fr-FR"/>
              <a:pPr/>
              <a:t>31</a:t>
            </a:fld>
            <a:endParaRPr lang="fr-FR"/>
          </a:p>
        </p:txBody>
      </p:sp>
      <p:sp>
        <p:nvSpPr>
          <p:cNvPr id="1269762"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6976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0680915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4A67C748-F9FF-4FAD-8385-33EFFB2BB9DE}" type="slidenum">
              <a:rPr lang="fr-FR"/>
              <a:pPr/>
              <a:t>32</a:t>
            </a:fld>
            <a:endParaRPr lang="fr-FR"/>
          </a:p>
        </p:txBody>
      </p:sp>
      <p:sp>
        <p:nvSpPr>
          <p:cNvPr id="1271810"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71811"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8374615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F7D1F40-AD4B-4C36-8B52-DE78BAFAC716}" type="slidenum">
              <a:rPr lang="fr-FR"/>
              <a:pPr/>
              <a:t>33</a:t>
            </a:fld>
            <a:endParaRPr lang="fr-FR"/>
          </a:p>
        </p:txBody>
      </p:sp>
      <p:sp>
        <p:nvSpPr>
          <p:cNvPr id="1273858"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73859"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230031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5838BA3-0D06-4283-97A6-34D4DA838202}" type="slidenum">
              <a:rPr lang="fr-FR"/>
              <a:pPr/>
              <a:t>3</a:t>
            </a:fld>
            <a:endParaRPr lang="fr-FR"/>
          </a:p>
        </p:txBody>
      </p:sp>
      <p:sp>
        <p:nvSpPr>
          <p:cNvPr id="788482" name="Rectangle 2"/>
          <p:cNvSpPr>
            <a:spLocks noGrp="1" noRot="1" noChangeAspect="1" noChangeArrowheads="1" noTextEdit="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735840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FFF222C3-EADA-4A4F-94AD-9C84080779E8}" type="slidenum">
              <a:rPr lang="fr-FR"/>
              <a:pPr/>
              <a:t>34</a:t>
            </a:fld>
            <a:endParaRPr lang="fr-FR"/>
          </a:p>
        </p:txBody>
      </p:sp>
      <p:sp>
        <p:nvSpPr>
          <p:cNvPr id="1303554"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303555"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109173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MPR - La couche transport - 09</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217B4836-9490-4EF3-849C-1F2AC679D4F5}" type="slidenum">
              <a:rPr lang="fr-FR"/>
              <a:pPr/>
              <a:t>35</a:t>
            </a:fld>
            <a:endParaRPr lang="fr-FR"/>
          </a:p>
        </p:txBody>
      </p:sp>
      <p:sp>
        <p:nvSpPr>
          <p:cNvPr id="788482" name="Rectangle 2"/>
          <p:cNvSpPr>
            <a:spLocks noGrp="1" noRot="1" noChangeAspect="1" noChangeArrowheads="1" noTextEdit="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78848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3104613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MPR - La couche transport - 09</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AF390E2-1433-4A9A-B073-23E519691910}" type="slidenum">
              <a:rPr lang="fr-FR"/>
              <a:pPr/>
              <a:t>36</a:t>
            </a:fld>
            <a:endParaRPr lang="fr-FR"/>
          </a:p>
        </p:txBody>
      </p:sp>
      <p:sp>
        <p:nvSpPr>
          <p:cNvPr id="1342466" name="Rectangle 1026"/>
          <p:cNvSpPr>
            <a:spLocks noGrp="1" noRot="1" noChangeAspect="1" noChangeArrowheads="1" noTextEdit="1"/>
          </p:cNvSpPr>
          <p:nvPr>
            <p:ph type="sldImg"/>
          </p:nvPr>
        </p:nvSpPr>
        <p:spPr>
          <a:ln/>
        </p:spPr>
      </p:sp>
      <p:sp>
        <p:nvSpPr>
          <p:cNvPr id="1342467" name="Rectangle 1027"/>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5421533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98894279-28B2-4235-A8BC-6DC49DC54683}" type="slidenum">
              <a:rPr lang="fr-FR"/>
              <a:pPr/>
              <a:t>37</a:t>
            </a:fld>
            <a:endParaRPr lang="fr-FR"/>
          </a:p>
        </p:txBody>
      </p:sp>
      <p:sp>
        <p:nvSpPr>
          <p:cNvPr id="1295362" name="Rectangle 2"/>
          <p:cNvSpPr>
            <a:spLocks noGrp="1" noRot="1" noChangeAspect="1" noChangeArrowheads="1" noTextEdit="1"/>
          </p:cNvSpPr>
          <p:nvPr>
            <p:ph type="sldImg"/>
          </p:nvPr>
        </p:nvSpPr>
        <p:spPr>
          <a:ln/>
        </p:spPr>
      </p:sp>
      <p:sp>
        <p:nvSpPr>
          <p:cNvPr id="1295363" name="Rectangle 3"/>
          <p:cNvSpPr>
            <a:spLocks noGrp="1" noChangeArrowheads="1"/>
          </p:cNvSpPr>
          <p:nvPr>
            <p:ph type="body" idx="1"/>
          </p:nvPr>
        </p:nvSpPr>
        <p:spPr/>
        <p:txBody>
          <a:bodyPr/>
          <a:lstStyle/>
          <a:p>
            <a:pPr algn="just"/>
            <a:r>
              <a:rPr lang="fr-FR">
                <a:solidFill>
                  <a:srgbClr val="000000"/>
                </a:solidFill>
                <a:cs typeface="Times New Roman" pitchFamily="18" charset="0"/>
              </a:rPr>
              <a:t>TCP est un protocole de transport fiable, il établit, entre les processus communicants, une connexion. La connexion de transport TCP peut être comparée à la session ISO. Un même système peut établir plusieurs connexions de transport. Afin de distinguer les différents flux, l'entité de transport référence ceux-ci (référence de transport). Une référence de transport définit complètement une connexion par l'association de différents identifiants (figure 10.45) :</a:t>
            </a:r>
            <a:endParaRPr lang="fr-FR">
              <a:cs typeface="Times New Roman" pitchFamily="18" charset="0"/>
            </a:endParaRPr>
          </a:p>
          <a:p>
            <a:r>
              <a:rPr lang="fr-FR">
                <a:solidFill>
                  <a:srgbClr val="000000"/>
                </a:solidFill>
                <a:cs typeface="Times New Roman" pitchFamily="18" charset="0"/>
              </a:rPr>
              <a:t>-     l'identifiant des processus d'extrémité ou port,</a:t>
            </a:r>
            <a:endParaRPr lang="fr-FR">
              <a:cs typeface="Times New Roman" pitchFamily="18" charset="0"/>
            </a:endParaRPr>
          </a:p>
          <a:p>
            <a:r>
              <a:rPr lang="fr-FR">
                <a:solidFill>
                  <a:srgbClr val="000000"/>
                </a:solidFill>
                <a:cs typeface="Times New Roman" pitchFamily="18" charset="0"/>
              </a:rPr>
              <a:t>-     l'identifiant des systèmes d'extrémité ou adresses IP,</a:t>
            </a:r>
            <a:endParaRPr lang="fr-FR">
              <a:cs typeface="Times New Roman" pitchFamily="18" charset="0"/>
            </a:endParaRPr>
          </a:p>
          <a:p>
            <a:r>
              <a:rPr lang="fr-FR">
                <a:solidFill>
                  <a:srgbClr val="000000"/>
                </a:solidFill>
                <a:cs typeface="Times New Roman" pitchFamily="18" charset="0"/>
              </a:rPr>
              <a:t>-     l'identifiant du protocole de transport utilisé.</a:t>
            </a:r>
            <a:endParaRPr lang="fr-FR">
              <a:cs typeface="Times New Roman" pitchFamily="18" charset="0"/>
            </a:endParaRPr>
          </a:p>
          <a:p>
            <a:r>
              <a:rPr lang="fr-FR">
                <a:solidFill>
                  <a:srgbClr val="000000"/>
                </a:solidFill>
                <a:cs typeface="Times New Roman" pitchFamily="18" charset="0"/>
              </a:rPr>
              <a:t>L'association : </a:t>
            </a:r>
            <a:r>
              <a:rPr lang="fr-FR" b="1">
                <a:solidFill>
                  <a:srgbClr val="000000"/>
                </a:solidFill>
                <a:cs typeface="Times New Roman" pitchFamily="18" charset="0"/>
              </a:rPr>
              <a:t>{protocole, port destination, @IP destination, port source, @IP source}</a:t>
            </a:r>
            <a:endParaRPr lang="fr-FR">
              <a:cs typeface="Times New Roman" pitchFamily="18" charset="0"/>
            </a:endParaRPr>
          </a:p>
          <a:p>
            <a:pPr algn="just"/>
            <a:r>
              <a:rPr lang="fr-FR">
                <a:solidFill>
                  <a:srgbClr val="000000"/>
                </a:solidFill>
                <a:cs typeface="Times New Roman" pitchFamily="18" charset="0"/>
              </a:rPr>
              <a:t>est désignée sous le terme de </a:t>
            </a:r>
            <a:r>
              <a:rPr lang="fr-FR" i="1">
                <a:solidFill>
                  <a:srgbClr val="000000"/>
                </a:solidFill>
                <a:cs typeface="Times New Roman" pitchFamily="18" charset="0"/>
              </a:rPr>
              <a:t>socket </a:t>
            </a:r>
            <a:r>
              <a:rPr lang="fr-FR">
                <a:solidFill>
                  <a:srgbClr val="000000"/>
                </a:solidFill>
                <a:cs typeface="Times New Roman" pitchFamily="18" charset="0"/>
              </a:rPr>
              <a:t>(RFC 793). La notion de socket est cependant beaucoup plus large. Une socket définit une interface de programmation ou </a:t>
            </a:r>
            <a:r>
              <a:rPr lang="fr-FR" b="1">
                <a:solidFill>
                  <a:srgbClr val="000000"/>
                </a:solidFill>
                <a:cs typeface="Times New Roman" pitchFamily="18" charset="0"/>
              </a:rPr>
              <a:t>API, </a:t>
            </a:r>
            <a:r>
              <a:rPr lang="fr-FR" i="1">
                <a:solidFill>
                  <a:srgbClr val="000000"/>
                </a:solidFill>
                <a:cs typeface="Times New Roman" pitchFamily="18" charset="0"/>
              </a:rPr>
              <a:t>Application Programming Interface, </a:t>
            </a:r>
            <a:r>
              <a:rPr lang="fr-FR">
                <a:solidFill>
                  <a:srgbClr val="000000"/>
                </a:solidFill>
                <a:cs typeface="Times New Roman" pitchFamily="18" charset="0"/>
              </a:rPr>
              <a:t>dans le monde UNIX. L'environnement Microsoft définit un concept identique : les WinSock.</a:t>
            </a:r>
            <a:endParaRPr lang="fr-FR">
              <a:cs typeface="Times New Roman" pitchFamily="18" charset="0"/>
            </a:endParaRPr>
          </a:p>
          <a:p>
            <a:endParaRPr lang="fr-BE">
              <a:solidFill>
                <a:srgbClr val="000000"/>
              </a:solidFill>
              <a:latin typeface="Arial" charset="0"/>
              <a:cs typeface="Times New Roman" pitchFamily="18" charset="0"/>
            </a:endParaRPr>
          </a:p>
        </p:txBody>
      </p:sp>
    </p:spTree>
    <p:extLst>
      <p:ext uri="{BB962C8B-B14F-4D97-AF65-F5344CB8AC3E}">
        <p14:creationId xmlns:p14="http://schemas.microsoft.com/office/powerpoint/2010/main" val="22241989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8CACEF37-01F2-40BD-8908-437B9313490B}" type="slidenum">
              <a:rPr lang="fr-FR"/>
              <a:pPr/>
              <a:t>38</a:t>
            </a:fld>
            <a:endParaRPr lang="fr-FR"/>
          </a:p>
        </p:txBody>
      </p:sp>
      <p:sp>
        <p:nvSpPr>
          <p:cNvPr id="1296386" name="Rectangle 2"/>
          <p:cNvSpPr>
            <a:spLocks noGrp="1" noRot="1" noChangeAspect="1" noChangeArrowheads="1" noTextEdit="1"/>
          </p:cNvSpPr>
          <p:nvPr>
            <p:ph type="sldImg"/>
          </p:nvPr>
        </p:nvSpPr>
        <p:spPr>
          <a:ln/>
        </p:spPr>
      </p:sp>
      <p:sp>
        <p:nvSpPr>
          <p:cNvPr id="1296387" name="Rectangle 3"/>
          <p:cNvSpPr>
            <a:spLocks noGrp="1" noChangeArrowheads="1"/>
          </p:cNvSpPr>
          <p:nvPr>
            <p:ph type="body" idx="1"/>
          </p:nvPr>
        </p:nvSpPr>
        <p:spPr/>
        <p:txBody>
          <a:bodyPr/>
          <a:lstStyle/>
          <a:p>
            <a:r>
              <a:rPr lang="fr-FR">
                <a:solidFill>
                  <a:srgbClr val="000000"/>
                </a:solidFill>
                <a:cs typeface="Times New Roman" pitchFamily="18" charset="0"/>
              </a:rPr>
              <a:t>Un port identifie un ou plusieurs processus. La notion de port autorise le multiplexage des connexions sur une même machine (figure 10.46).</a:t>
            </a:r>
            <a:endParaRPr lang="fr-FR">
              <a:cs typeface="Times New Roman" pitchFamily="18" charset="0"/>
            </a:endParaRPr>
          </a:p>
          <a:p>
            <a:r>
              <a:rPr lang="fr-FR">
                <a:solidFill>
                  <a:srgbClr val="000000"/>
                </a:solidFill>
                <a:cs typeface="Times New Roman" pitchFamily="18" charset="0"/>
              </a:rPr>
              <a:t>C'est la couche transport qui attribue, un numéro de port, à une connexion... Les 1 024 premiers ports sont réservés, ils sont dits </a:t>
            </a:r>
            <a:r>
              <a:rPr lang="fr-FR" b="1">
                <a:solidFill>
                  <a:srgbClr val="000000"/>
                </a:solidFill>
                <a:cs typeface="Times New Roman" pitchFamily="18" charset="0"/>
              </a:rPr>
              <a:t>référencés</a:t>
            </a:r>
            <a:r>
              <a:rPr lang="fr-FR">
                <a:solidFill>
                  <a:srgbClr val="000000"/>
                </a:solidFill>
                <a:cs typeface="Times New Roman" pitchFamily="18" charset="0"/>
              </a:rPr>
              <a:t> </a:t>
            </a:r>
            <a:r>
              <a:rPr lang="fr-FR" i="1">
                <a:solidFill>
                  <a:srgbClr val="000000"/>
                </a:solidFill>
                <a:cs typeface="Times New Roman" pitchFamily="18" charset="0"/>
              </a:rPr>
              <a:t>(Well known ports).</a:t>
            </a:r>
            <a:endParaRPr lang="fr-FR">
              <a:cs typeface="Times New Roman" pitchFamily="18" charset="0"/>
            </a:endParaRPr>
          </a:p>
          <a:p>
            <a:r>
              <a:rPr lang="fr-FR">
                <a:solidFill>
                  <a:srgbClr val="000000"/>
                </a:solidFill>
                <a:cs typeface="Times New Roman" pitchFamily="18" charset="0"/>
              </a:rPr>
              <a:t>Le tableau de la figure 10.47 contient quelques exemples de numéro de port tels qu'ils sont décrits dans la RFC 1060 </a:t>
            </a:r>
            <a:r>
              <a:rPr lang="fr-FR" i="1">
                <a:solidFill>
                  <a:srgbClr val="000000"/>
                </a:solidFill>
                <a:cs typeface="Times New Roman" pitchFamily="18" charset="0"/>
              </a:rPr>
              <a:t>(Assignée Numbers).</a:t>
            </a:r>
            <a:endParaRPr lang="fr-FR">
              <a:cs typeface="Times New Roman" pitchFamily="18" charset="0"/>
            </a:endParaRPr>
          </a:p>
          <a:p>
            <a:pPr algn="just"/>
            <a:r>
              <a:rPr lang="fr-FR">
                <a:solidFill>
                  <a:srgbClr val="000000"/>
                </a:solidFill>
                <a:cs typeface="Times New Roman" pitchFamily="18" charset="0"/>
              </a:rPr>
              <a:t>Les ports référencés permettent à une application dite cliente d'identifier une application sur un système distant. L'extrémité de la connexion cliente est identifiée par un numéro de port attribué dynamiquement par le processus appelant (figure 10.48). Ce numéro de port est dit port dynamique ou éphémère. Dans la figure 10.48, le port 23 est un port référencé, le port xxxx est un port éphémère permettant l'identification distante du flux de données.</a:t>
            </a:r>
            <a:endParaRPr lang="fr-FR">
              <a:cs typeface="Times New Roman" pitchFamily="18" charset="0"/>
            </a:endParaRPr>
          </a:p>
          <a:p>
            <a:endParaRPr lang="fr-FR"/>
          </a:p>
          <a:p>
            <a:endParaRPr lang="fr-FR"/>
          </a:p>
        </p:txBody>
      </p:sp>
    </p:spTree>
    <p:extLst>
      <p:ext uri="{BB962C8B-B14F-4D97-AF65-F5344CB8AC3E}">
        <p14:creationId xmlns:p14="http://schemas.microsoft.com/office/powerpoint/2010/main" val="3480956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MPR - La couche transport - 09</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58B8C565-5A50-4D2B-B3EE-D944C3633D2C}" type="slidenum">
              <a:rPr lang="fr-FR"/>
              <a:pPr/>
              <a:t>39</a:t>
            </a:fld>
            <a:endParaRPr lang="fr-FR"/>
          </a:p>
        </p:txBody>
      </p:sp>
      <p:sp>
        <p:nvSpPr>
          <p:cNvPr id="1337346" name="Rectangle 2"/>
          <p:cNvSpPr>
            <a:spLocks noGrp="1" noRot="1" noChangeAspect="1" noChangeArrowheads="1" noTextEdit="1"/>
          </p:cNvSpPr>
          <p:nvPr>
            <p:ph type="sldImg"/>
          </p:nvPr>
        </p:nvSpPr>
        <p:spPr>
          <a:ln/>
        </p:spPr>
      </p:sp>
      <p:sp>
        <p:nvSpPr>
          <p:cNvPr id="133734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6374285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MPR - La couche transport - 09</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AEEA9295-0F86-477D-B44B-252FF12921E4}" type="slidenum">
              <a:rPr lang="fr-FR"/>
              <a:pPr/>
              <a:t>43</a:t>
            </a:fld>
            <a:endParaRPr lang="fr-FR"/>
          </a:p>
        </p:txBody>
      </p:sp>
      <p:sp>
        <p:nvSpPr>
          <p:cNvPr id="1358850" name="Rectangle 2"/>
          <p:cNvSpPr>
            <a:spLocks noGrp="1" noRot="1" noChangeAspect="1" noChangeArrowheads="1" noTextEdit="1"/>
          </p:cNvSpPr>
          <p:nvPr>
            <p:ph type="sldImg"/>
          </p:nvPr>
        </p:nvSpPr>
        <p:spPr>
          <a:ln/>
        </p:spPr>
      </p:sp>
      <p:sp>
        <p:nvSpPr>
          <p:cNvPr id="1358851" name="Rectangle 3"/>
          <p:cNvSpPr>
            <a:spLocks noGrp="1" noChangeArrowheads="1"/>
          </p:cNvSpPr>
          <p:nvPr>
            <p:ph type="body" idx="1"/>
          </p:nvPr>
        </p:nvSpPr>
        <p:spPr/>
        <p:txBody>
          <a:bodyPr/>
          <a:lstStyle/>
          <a:p>
            <a:r>
              <a:rPr lang="fr-BE"/>
              <a:t>Numéros de séquence :</a:t>
            </a:r>
          </a:p>
          <a:p>
            <a:pPr>
              <a:buFontTx/>
              <a:buChar char="•"/>
            </a:pPr>
            <a:r>
              <a:rPr lang="fr-BE"/>
              <a:t>Ces numéros de 32 bits identifient des octets des 2 flux TCP (bidirectionnel)</a:t>
            </a:r>
          </a:p>
          <a:p>
            <a:pPr>
              <a:buFontTx/>
              <a:buChar char="•"/>
            </a:pPr>
            <a:r>
              <a:rPr lang="fr-BE"/>
              <a:t>N° de séquence : numéro du 1er byte du segment comptabilisé dans le flux total échangé depuis le ISN (n° de séquence initial de la connexion dans un sens).</a:t>
            </a:r>
          </a:p>
          <a:p>
            <a:r>
              <a:rPr lang="fr-BE"/>
              <a:t>Drapeaux :</a:t>
            </a:r>
          </a:p>
          <a:p>
            <a:pPr>
              <a:buFontTx/>
              <a:buChar char="•"/>
            </a:pPr>
            <a:r>
              <a:rPr lang="fr-FR"/>
              <a:t>URG : bit permettant un mécanisme de signalisation grossier; si = 1 alors le pointeur d’urgence est utilisé; ce dernier donne le décalage en octets à partir du n° de séq. Courant vers les données urgentes dans le segment</a:t>
            </a:r>
          </a:p>
          <a:p>
            <a:pPr>
              <a:buFontTx/>
              <a:buChar char="•"/>
            </a:pPr>
            <a:r>
              <a:rPr lang="fr-FR"/>
              <a:t>ACK : si = 1 alors on ACK le flux entrant jusqu’au n° de séquence acquitté – 1; si = 0 : le segment ne comporte pas d’ACK</a:t>
            </a:r>
          </a:p>
          <a:p>
            <a:pPr>
              <a:buFontTx/>
              <a:buChar char="•"/>
            </a:pPr>
            <a:r>
              <a:rPr lang="fr-FR"/>
              <a:t>PSH ou PUSH : bit forçant l’expédition du message sur la connexion TCP et au destinataire de fournir les données à l’entité applicative destinataire</a:t>
            </a:r>
          </a:p>
          <a:p>
            <a:pPr>
              <a:buFontTx/>
              <a:buChar char="•"/>
            </a:pPr>
            <a:r>
              <a:rPr lang="fr-FR"/>
              <a:t>RST : bit de reset de la connexion</a:t>
            </a:r>
          </a:p>
          <a:p>
            <a:pPr>
              <a:buFontTx/>
              <a:buChar char="•"/>
            </a:pPr>
            <a:r>
              <a:rPr lang="fr-FR"/>
              <a:t>SYN : bit servant à établir les connexions; fonctionne avec ACK</a:t>
            </a:r>
          </a:p>
          <a:p>
            <a:pPr>
              <a:buFontTx/>
              <a:buChar char="•"/>
            </a:pPr>
            <a:r>
              <a:rPr lang="fr-FR"/>
              <a:t>FIN : bit pour libérer une connexion</a:t>
            </a:r>
          </a:p>
          <a:p>
            <a:r>
              <a:rPr lang="fr-FR"/>
              <a:t>Taille de la fenêtre de contrôle de flux :</a:t>
            </a:r>
          </a:p>
          <a:p>
            <a:pPr>
              <a:buFontTx/>
              <a:buChar char="•"/>
            </a:pPr>
            <a:r>
              <a:rPr lang="fr-FR"/>
              <a:t>Nombre d’octets que le destinataire accepte après le byte acquitté !</a:t>
            </a:r>
          </a:p>
        </p:txBody>
      </p:sp>
    </p:spTree>
    <p:extLst>
      <p:ext uri="{BB962C8B-B14F-4D97-AF65-F5344CB8AC3E}">
        <p14:creationId xmlns:p14="http://schemas.microsoft.com/office/powerpoint/2010/main" val="2196320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MPR - La couche transport - 09</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AEEA9295-0F86-477D-B44B-252FF12921E4}" type="slidenum">
              <a:rPr lang="fr-FR"/>
              <a:pPr/>
              <a:t>46</a:t>
            </a:fld>
            <a:endParaRPr lang="fr-FR"/>
          </a:p>
        </p:txBody>
      </p:sp>
      <p:sp>
        <p:nvSpPr>
          <p:cNvPr id="1358850" name="Rectangle 2"/>
          <p:cNvSpPr>
            <a:spLocks noGrp="1" noRot="1" noChangeAspect="1" noChangeArrowheads="1" noTextEdit="1"/>
          </p:cNvSpPr>
          <p:nvPr>
            <p:ph type="sldImg"/>
          </p:nvPr>
        </p:nvSpPr>
        <p:spPr>
          <a:ln/>
        </p:spPr>
      </p:sp>
      <p:sp>
        <p:nvSpPr>
          <p:cNvPr id="1358851" name="Rectangle 3"/>
          <p:cNvSpPr>
            <a:spLocks noGrp="1" noChangeArrowheads="1"/>
          </p:cNvSpPr>
          <p:nvPr>
            <p:ph type="body" idx="1"/>
          </p:nvPr>
        </p:nvSpPr>
        <p:spPr/>
        <p:txBody>
          <a:bodyPr/>
          <a:lstStyle/>
          <a:p>
            <a:r>
              <a:rPr lang="fr-BE"/>
              <a:t>Numéros de séquence :</a:t>
            </a:r>
          </a:p>
          <a:p>
            <a:pPr>
              <a:buFontTx/>
              <a:buChar char="•"/>
            </a:pPr>
            <a:r>
              <a:rPr lang="fr-BE"/>
              <a:t>Ces numéros de 32 bits identifient des octets des 2 flux TCP (bidirectionnel)</a:t>
            </a:r>
          </a:p>
          <a:p>
            <a:pPr>
              <a:buFontTx/>
              <a:buChar char="•"/>
            </a:pPr>
            <a:r>
              <a:rPr lang="fr-BE"/>
              <a:t>N° de séquence : numéro du 1er byte du segment comptabilisé dans le flux total échangé depuis le ISN (n° de séquence initial de la connexion dans un sens).</a:t>
            </a:r>
          </a:p>
          <a:p>
            <a:r>
              <a:rPr lang="fr-BE"/>
              <a:t>Drapeaux :</a:t>
            </a:r>
          </a:p>
          <a:p>
            <a:pPr>
              <a:buFontTx/>
              <a:buChar char="•"/>
            </a:pPr>
            <a:r>
              <a:rPr lang="fr-FR"/>
              <a:t>URG : bit permettant un mécanisme de signalisation grossier; si = 1 alors le pointeur d’urgence est utilisé; ce dernier donne le décalage en octets à partir du n° de séq. Courant vers les données urgentes dans le segment</a:t>
            </a:r>
          </a:p>
          <a:p>
            <a:pPr>
              <a:buFontTx/>
              <a:buChar char="•"/>
            </a:pPr>
            <a:r>
              <a:rPr lang="fr-FR"/>
              <a:t>ACK : si = 1 alors on ACK le flux entrant jusqu’au n° de séquence acquitté – 1; si = 0 : le segment ne comporte pas d’ACK</a:t>
            </a:r>
          </a:p>
          <a:p>
            <a:pPr>
              <a:buFontTx/>
              <a:buChar char="•"/>
            </a:pPr>
            <a:r>
              <a:rPr lang="fr-FR"/>
              <a:t>PSH ou PUSH : bit forçant l’expédition du message sur la connexion TCP et au destinataire de fournir les données à l’entité applicative destinataire</a:t>
            </a:r>
          </a:p>
          <a:p>
            <a:pPr>
              <a:buFontTx/>
              <a:buChar char="•"/>
            </a:pPr>
            <a:r>
              <a:rPr lang="fr-FR"/>
              <a:t>RST : bit de reset de la connexion</a:t>
            </a:r>
          </a:p>
          <a:p>
            <a:pPr>
              <a:buFontTx/>
              <a:buChar char="•"/>
            </a:pPr>
            <a:r>
              <a:rPr lang="fr-FR"/>
              <a:t>SYN : bit servant à établir les connexions; fonctionne avec ACK</a:t>
            </a:r>
          </a:p>
          <a:p>
            <a:pPr>
              <a:buFontTx/>
              <a:buChar char="•"/>
            </a:pPr>
            <a:r>
              <a:rPr lang="fr-FR"/>
              <a:t>FIN : bit pour libérer une connexion</a:t>
            </a:r>
          </a:p>
          <a:p>
            <a:r>
              <a:rPr lang="fr-FR"/>
              <a:t>Taille de la fenêtre de contrôle de flux :</a:t>
            </a:r>
          </a:p>
          <a:p>
            <a:pPr>
              <a:buFontTx/>
              <a:buChar char="•"/>
            </a:pPr>
            <a:r>
              <a:rPr lang="fr-FR"/>
              <a:t>Nombre d’octets que le destinataire accepte après le byte acquitté !</a:t>
            </a:r>
          </a:p>
        </p:txBody>
      </p:sp>
    </p:spTree>
    <p:extLst>
      <p:ext uri="{BB962C8B-B14F-4D97-AF65-F5344CB8AC3E}">
        <p14:creationId xmlns:p14="http://schemas.microsoft.com/office/powerpoint/2010/main" val="35487771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C100C166-AAE6-4E8F-AFD7-96D523DA32C9}" type="slidenum">
              <a:rPr lang="fr-FR"/>
              <a:pPr/>
              <a:t>4</a:t>
            </a:fld>
            <a:endParaRPr lang="fr-FR"/>
          </a:p>
        </p:txBody>
      </p:sp>
      <p:sp>
        <p:nvSpPr>
          <p:cNvPr id="1117186"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117187"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algn="just"/>
            <a:r>
              <a:rPr lang="fr-FR" dirty="0">
                <a:solidFill>
                  <a:srgbClr val="000000"/>
                </a:solidFill>
                <a:cs typeface="Times New Roman" pitchFamily="18" charset="0"/>
              </a:rPr>
              <a:t>L'architecture TCP/IP a été développée, dans le milieu des années 1970, par la </a:t>
            </a:r>
            <a:r>
              <a:rPr lang="fr-FR" b="1" dirty="0">
                <a:solidFill>
                  <a:srgbClr val="000000"/>
                </a:solidFill>
                <a:cs typeface="Times New Roman" pitchFamily="18" charset="0"/>
              </a:rPr>
              <a:t>DARPA </a:t>
            </a:r>
            <a:r>
              <a:rPr lang="fr-FR" i="1" dirty="0">
                <a:solidFill>
                  <a:srgbClr val="000000"/>
                </a:solidFill>
                <a:cs typeface="Times New Roman" pitchFamily="18" charset="0"/>
              </a:rPr>
              <a:t>(</a:t>
            </a:r>
            <a:r>
              <a:rPr lang="fr-FR" i="1" dirty="0" err="1">
                <a:solidFill>
                  <a:srgbClr val="000000"/>
                </a:solidFill>
                <a:cs typeface="Times New Roman" pitchFamily="18" charset="0"/>
              </a:rPr>
              <a:t>Defence</a:t>
            </a:r>
            <a:r>
              <a:rPr lang="fr-FR" i="1" dirty="0">
                <a:solidFill>
                  <a:srgbClr val="000000"/>
                </a:solidFill>
                <a:cs typeface="Times New Roman" pitchFamily="18" charset="0"/>
              </a:rPr>
              <a:t> Advanced </a:t>
            </a:r>
            <a:r>
              <a:rPr lang="fr-FR" i="1" dirty="0" err="1">
                <a:solidFill>
                  <a:srgbClr val="000000"/>
                </a:solidFill>
                <a:cs typeface="Times New Roman" pitchFamily="18" charset="0"/>
              </a:rPr>
              <a:t>Research</a:t>
            </a:r>
            <a:r>
              <a:rPr lang="fr-FR" i="1" dirty="0">
                <a:solidFill>
                  <a:srgbClr val="000000"/>
                </a:solidFill>
                <a:cs typeface="Times New Roman" pitchFamily="18" charset="0"/>
              </a:rPr>
              <a:t> Projet </a:t>
            </a:r>
            <a:r>
              <a:rPr lang="fr-FR" i="1" dirty="0" err="1">
                <a:solidFill>
                  <a:srgbClr val="000000"/>
                </a:solidFill>
                <a:cs typeface="Times New Roman" pitchFamily="18" charset="0"/>
              </a:rPr>
              <a:t>Adgency</a:t>
            </a:r>
            <a:r>
              <a:rPr lang="fr-FR" i="1" dirty="0">
                <a:solidFill>
                  <a:srgbClr val="000000"/>
                </a:solidFill>
                <a:cs typeface="Times New Roman" pitchFamily="18" charset="0"/>
              </a:rPr>
              <a:t> </a:t>
            </a:r>
            <a:r>
              <a:rPr lang="fr-FR" dirty="0">
                <a:solidFill>
                  <a:srgbClr val="000000"/>
                </a:solidFill>
                <a:cs typeface="Times New Roman" pitchFamily="18" charset="0"/>
              </a:rPr>
              <a:t>- USA -) pour les besoins d'interconnexion des systèmes informatiques de l'armée </a:t>
            </a:r>
            <a:r>
              <a:rPr lang="fr-FR" b="1" dirty="0">
                <a:solidFill>
                  <a:srgbClr val="000000"/>
                </a:solidFill>
                <a:cs typeface="Times New Roman" pitchFamily="18" charset="0"/>
              </a:rPr>
              <a:t>(</a:t>
            </a:r>
            <a:r>
              <a:rPr lang="fr-FR" b="1" dirty="0" err="1">
                <a:solidFill>
                  <a:srgbClr val="000000"/>
                </a:solidFill>
                <a:cs typeface="Times New Roman" pitchFamily="18" charset="0"/>
              </a:rPr>
              <a:t>DoD</a:t>
            </a:r>
            <a:r>
              <a:rPr lang="fr-FR" b="1" dirty="0">
                <a:solidFill>
                  <a:srgbClr val="000000"/>
                </a:solidFill>
                <a:cs typeface="Times New Roman" pitchFamily="18" charset="0"/>
              </a:rPr>
              <a:t>, </a:t>
            </a:r>
            <a:r>
              <a:rPr lang="fr-FR" i="1" dirty="0" err="1">
                <a:solidFill>
                  <a:srgbClr val="000000"/>
                </a:solidFill>
                <a:cs typeface="Times New Roman" pitchFamily="18" charset="0"/>
              </a:rPr>
              <a:t>Department</a:t>
            </a:r>
            <a:r>
              <a:rPr lang="fr-FR" i="1" dirty="0">
                <a:solidFill>
                  <a:srgbClr val="000000"/>
                </a:solidFill>
                <a:cs typeface="Times New Roman" pitchFamily="18" charset="0"/>
              </a:rPr>
              <a:t> of Défense). </a:t>
            </a:r>
            <a:r>
              <a:rPr lang="fr-FR" dirty="0">
                <a:solidFill>
                  <a:srgbClr val="000000"/>
                </a:solidFill>
                <a:cs typeface="Times New Roman" pitchFamily="18" charset="0"/>
              </a:rPr>
              <a:t>TCP/IP, du nom de ses deux protocoles principaux </a:t>
            </a:r>
            <a:r>
              <a:rPr lang="fr-FR" b="1" dirty="0">
                <a:solidFill>
                  <a:srgbClr val="000000"/>
                </a:solidFill>
                <a:cs typeface="Times New Roman" pitchFamily="18" charset="0"/>
              </a:rPr>
              <a:t>(TCP, </a:t>
            </a:r>
            <a:r>
              <a:rPr lang="fr-FR" i="1" dirty="0">
                <a:solidFill>
                  <a:srgbClr val="000000"/>
                </a:solidFill>
                <a:cs typeface="Times New Roman" pitchFamily="18" charset="0"/>
              </a:rPr>
              <a:t>Transmission Contrat Protocol </a:t>
            </a:r>
            <a:r>
              <a:rPr lang="fr-FR" dirty="0">
                <a:solidFill>
                  <a:srgbClr val="000000"/>
                </a:solidFill>
                <a:cs typeface="Times New Roman" pitchFamily="18" charset="0"/>
              </a:rPr>
              <a:t>et IP, </a:t>
            </a:r>
            <a:r>
              <a:rPr lang="fr-FR" i="1" dirty="0">
                <a:solidFill>
                  <a:srgbClr val="000000"/>
                </a:solidFill>
                <a:cs typeface="Times New Roman" pitchFamily="18" charset="0"/>
              </a:rPr>
              <a:t>Internet Protocol), </a:t>
            </a:r>
            <a:r>
              <a:rPr lang="fr-FR" dirty="0">
                <a:solidFill>
                  <a:srgbClr val="000000"/>
                </a:solidFill>
                <a:cs typeface="Times New Roman" pitchFamily="18" charset="0"/>
              </a:rPr>
              <a:t>est un ensemble de protocoles permettant de résoudre les problèmes d'interconnexion en milieu hétérogène. À cet effet, TCP/IP décrit un réseau logique (réseau IP) au-dessus du ou des réseaux physiques réels auxquels sont effectivement connectés les ordinateurs (figure 10.1).</a:t>
            </a:r>
            <a:endParaRPr lang="fr-FR" dirty="0">
              <a:cs typeface="Times New Roman" pitchFamily="18" charset="0"/>
            </a:endParaRPr>
          </a:p>
          <a:p>
            <a:pPr algn="just"/>
            <a:r>
              <a:rPr lang="fr-FR" dirty="0">
                <a:solidFill>
                  <a:srgbClr val="000000"/>
                </a:solidFill>
                <a:cs typeface="Times New Roman" pitchFamily="18" charset="0"/>
              </a:rPr>
              <a:t>Son intégration à UNIX BSD 4, par l'université de Berkeley, en fit le standard de la communauté UNIX (1980). TCP/IP a remplacé (1983) le protocole NCP </a:t>
            </a:r>
            <a:r>
              <a:rPr lang="fr-FR" i="1" dirty="0">
                <a:solidFill>
                  <a:srgbClr val="000000"/>
                </a:solidFill>
                <a:cs typeface="Times New Roman" pitchFamily="18" charset="0"/>
              </a:rPr>
              <a:t>(Network Control Program) </a:t>
            </a:r>
            <a:r>
              <a:rPr lang="fr-FR" dirty="0">
                <a:solidFill>
                  <a:srgbClr val="000000"/>
                </a:solidFill>
                <a:cs typeface="Times New Roman" pitchFamily="18" charset="0"/>
              </a:rPr>
              <a:t>dans ARPANET, ancêtre de l'Internet. Aujourd'hui, TCP/IP est le protocole standard de tous les réseaux, du LAN au WAN. De récentes adaptations autorisent les flux multimédia et, en particulier, la voix.</a:t>
            </a:r>
            <a:endParaRPr lang="fr-FR" dirty="0">
              <a:cs typeface="Times New Roman" pitchFamily="18" charset="0"/>
            </a:endParaRPr>
          </a:p>
          <a:p>
            <a:endParaRPr lang="fr-FR" dirty="0"/>
          </a:p>
        </p:txBody>
      </p:sp>
    </p:spTree>
    <p:extLst>
      <p:ext uri="{BB962C8B-B14F-4D97-AF65-F5344CB8AC3E}">
        <p14:creationId xmlns:p14="http://schemas.microsoft.com/office/powerpoint/2010/main" val="2464914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5EC31120-54E9-4E4D-8C84-C4C358A1BAE9}" type="slidenum">
              <a:rPr lang="fr-FR"/>
              <a:pPr/>
              <a:t>5</a:t>
            </a:fld>
            <a:endParaRPr lang="fr-FR"/>
          </a:p>
        </p:txBody>
      </p:sp>
      <p:sp>
        <p:nvSpPr>
          <p:cNvPr id="1228802"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28803"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algn="just"/>
            <a:r>
              <a:rPr lang="fr-FR">
                <a:solidFill>
                  <a:srgbClr val="000000"/>
                </a:solidFill>
                <a:cs typeface="Times New Roman" pitchFamily="18" charset="0"/>
              </a:rPr>
              <a:t>Plusieurs organismes contribuent à la cohérence des développements des protocoles liés à TCP/IP. Ce sont principalement </a:t>
            </a:r>
            <a:r>
              <a:rPr lang="fr-FR" b="1">
                <a:solidFill>
                  <a:srgbClr val="000000"/>
                </a:solidFill>
                <a:cs typeface="Times New Roman" pitchFamily="18" charset="0"/>
              </a:rPr>
              <a:t>l'IAB </a:t>
            </a:r>
            <a:r>
              <a:rPr lang="fr-FR" i="1">
                <a:solidFill>
                  <a:srgbClr val="000000"/>
                </a:solidFill>
                <a:cs typeface="Times New Roman" pitchFamily="18" charset="0"/>
              </a:rPr>
              <a:t>(Internet Activities Board) </a:t>
            </a:r>
            <a:r>
              <a:rPr lang="fr-FR">
                <a:solidFill>
                  <a:srgbClr val="000000"/>
                </a:solidFill>
                <a:cs typeface="Times New Roman" pitchFamily="18" charset="0"/>
              </a:rPr>
              <a:t>qui assure les relations avec les autres organismes de normalisation et définit la politique d'évolution à long terme. </a:t>
            </a:r>
            <a:r>
              <a:rPr lang="fr-FR" b="1">
                <a:solidFill>
                  <a:srgbClr val="000000"/>
                </a:solidFill>
                <a:cs typeface="Times New Roman" pitchFamily="18" charset="0"/>
              </a:rPr>
              <a:t>L'IETF</a:t>
            </a:r>
            <a:r>
              <a:rPr lang="fr-BE" b="1">
                <a:solidFill>
                  <a:srgbClr val="000000"/>
                </a:solidFill>
                <a:cs typeface="Times New Roman" pitchFamily="18" charset="0"/>
              </a:rPr>
              <a:t> </a:t>
            </a:r>
            <a:r>
              <a:rPr lang="fr-FR" i="1">
                <a:solidFill>
                  <a:srgbClr val="000000"/>
                </a:solidFill>
                <a:cs typeface="Times New Roman" pitchFamily="18" charset="0"/>
              </a:rPr>
              <a:t>(Internet Engineering Task Force) </a:t>
            </a:r>
            <a:r>
              <a:rPr lang="fr-FR">
                <a:solidFill>
                  <a:srgbClr val="000000"/>
                </a:solidFill>
                <a:cs typeface="Times New Roman" pitchFamily="18" charset="0"/>
              </a:rPr>
              <a:t>se préoccupe des évolutions à court et moyen terme. Enfin, </a:t>
            </a:r>
            <a:r>
              <a:rPr lang="fr-FR" b="1">
                <a:solidFill>
                  <a:srgbClr val="000000"/>
                </a:solidFill>
                <a:cs typeface="Times New Roman" pitchFamily="18" charset="0"/>
              </a:rPr>
              <a:t>l'IANA </a:t>
            </a:r>
            <a:r>
              <a:rPr lang="fr-FR" i="1">
                <a:solidFill>
                  <a:srgbClr val="000000"/>
                </a:solidFill>
                <a:cs typeface="Times New Roman" pitchFamily="18" charset="0"/>
              </a:rPr>
              <a:t>(Internet AssignéeNumber Authority) </a:t>
            </a:r>
            <a:r>
              <a:rPr lang="fr-FR">
                <a:solidFill>
                  <a:srgbClr val="000000"/>
                </a:solidFill>
                <a:cs typeface="Times New Roman" pitchFamily="18" charset="0"/>
              </a:rPr>
              <a:t>gère l'attribution d'adresses IP. Des organismes régionaux agissent par délégation de l'IANA, c'est par exemple le </a:t>
            </a:r>
            <a:r>
              <a:rPr lang="fr-FR" b="1">
                <a:solidFill>
                  <a:srgbClr val="000000"/>
                </a:solidFill>
                <a:cs typeface="Times New Roman" pitchFamily="18" charset="0"/>
              </a:rPr>
              <a:t>RIPE </a:t>
            </a:r>
            <a:r>
              <a:rPr lang="fr-FR">
                <a:solidFill>
                  <a:srgbClr val="000000"/>
                </a:solidFill>
                <a:cs typeface="Times New Roman" pitchFamily="18" charset="0"/>
              </a:rPr>
              <a:t>(Réseaux IP Européens) représenté en France, depuis le 1</a:t>
            </a:r>
            <a:r>
              <a:rPr lang="fr-FR" baseline="30000">
                <a:solidFill>
                  <a:srgbClr val="000000"/>
                </a:solidFill>
                <a:cs typeface="Times New Roman" pitchFamily="18" charset="0"/>
              </a:rPr>
              <a:t>er</a:t>
            </a:r>
            <a:r>
              <a:rPr lang="fr-FR">
                <a:solidFill>
                  <a:srgbClr val="000000"/>
                </a:solidFill>
                <a:cs typeface="Times New Roman" pitchFamily="18" charset="0"/>
              </a:rPr>
              <a:t> janvier 1998, par l'AFNIC (Association Française pour le Nommage Internet en Coopération). Les standards ou normes TCP/IP sont publiés sous forme de </a:t>
            </a:r>
            <a:r>
              <a:rPr lang="fr-FR" b="1">
                <a:solidFill>
                  <a:srgbClr val="000000"/>
                </a:solidFill>
                <a:cs typeface="Times New Roman" pitchFamily="18" charset="0"/>
              </a:rPr>
              <a:t>RFC </a:t>
            </a:r>
            <a:r>
              <a:rPr lang="fr-FR" i="1">
                <a:solidFill>
                  <a:srgbClr val="000000"/>
                </a:solidFill>
                <a:cs typeface="Times New Roman" pitchFamily="18" charset="0"/>
              </a:rPr>
              <a:t>(Request For Comments). </a:t>
            </a:r>
            <a:r>
              <a:rPr lang="fr-FR">
                <a:solidFill>
                  <a:srgbClr val="000000"/>
                </a:solidFill>
                <a:cs typeface="Times New Roman" pitchFamily="18" charset="0"/>
              </a:rPr>
              <a:t>La RFC 1602 décrit le processus d'élaboration </a:t>
            </a:r>
            <a:r>
              <a:rPr lang="fr-FR" i="1">
                <a:solidFill>
                  <a:srgbClr val="000000"/>
                </a:solidFill>
                <a:cs typeface="Times New Roman" pitchFamily="18" charset="0"/>
              </a:rPr>
              <a:t>(The Internet Standards Process).</a:t>
            </a:r>
            <a:endParaRPr lang="fr-FR">
              <a:solidFill>
                <a:srgbClr val="000000"/>
              </a:solidFill>
              <a:cs typeface="Times New Roman" pitchFamily="18" charset="0"/>
            </a:endParaRPr>
          </a:p>
          <a:p>
            <a:endParaRPr lang="fr-FR"/>
          </a:p>
        </p:txBody>
      </p:sp>
    </p:spTree>
    <p:extLst>
      <p:ext uri="{BB962C8B-B14F-4D97-AF65-F5344CB8AC3E}">
        <p14:creationId xmlns:p14="http://schemas.microsoft.com/office/powerpoint/2010/main" val="2487775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3C29FA0E-EF63-4099-90F6-ECF289FBDC9D}" type="slidenum">
              <a:rPr lang="fr-FR"/>
              <a:pPr/>
              <a:t>6</a:t>
            </a:fld>
            <a:endParaRPr lang="fr-FR"/>
          </a:p>
        </p:txBody>
      </p:sp>
      <p:sp>
        <p:nvSpPr>
          <p:cNvPr id="1313794" name="Rectangle 2"/>
          <p:cNvSpPr>
            <a:spLocks noGrp="1" noRot="1" noChangeAspect="1" noChangeArrowheads="1" noTextEdit="1"/>
          </p:cNvSpPr>
          <p:nvPr>
            <p:ph type="sldImg"/>
          </p:nvPr>
        </p:nvSpPr>
        <p:spPr>
          <a:ln/>
        </p:spPr>
      </p:sp>
      <p:sp>
        <p:nvSpPr>
          <p:cNvPr id="1313795" name="Rectangle 3"/>
          <p:cNvSpPr>
            <a:spLocks noGrp="1" noChangeArrowheads="1"/>
          </p:cNvSpPr>
          <p:nvPr>
            <p:ph type="body" idx="1"/>
          </p:nvPr>
        </p:nvSpPr>
        <p:spPr/>
        <p:txBody>
          <a:bodyPr/>
          <a:lstStyle/>
          <a:p>
            <a:endParaRPr lang="fr-FR" dirty="0" smtClean="0"/>
          </a:p>
        </p:txBody>
      </p:sp>
    </p:spTree>
    <p:extLst>
      <p:ext uri="{BB962C8B-B14F-4D97-AF65-F5344CB8AC3E}">
        <p14:creationId xmlns:p14="http://schemas.microsoft.com/office/powerpoint/2010/main" val="34592208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935DF828-6B12-4409-81FD-62E20095165D}" type="slidenum">
              <a:rPr lang="fr-FR"/>
              <a:pPr/>
              <a:t>8</a:t>
            </a:fld>
            <a:endParaRPr lang="fr-FR"/>
          </a:p>
        </p:txBody>
      </p:sp>
      <p:sp>
        <p:nvSpPr>
          <p:cNvPr id="1230850"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30851"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1022714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smtClean="0"/>
              <a:t>LAN - Architecture TCPIP - 04</a:t>
            </a:r>
            <a:endParaRPr lang="fr-F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935DF828-6B12-4409-81FD-62E20095165D}" type="slidenum">
              <a:rPr lang="fr-FR"/>
              <a:pPr/>
              <a:t>9</a:t>
            </a:fld>
            <a:endParaRPr lang="fr-FR"/>
          </a:p>
        </p:txBody>
      </p:sp>
      <p:sp>
        <p:nvSpPr>
          <p:cNvPr id="1230850"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30851"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endParaRPr lang="en-US"/>
          </a:p>
        </p:txBody>
      </p:sp>
    </p:spTree>
    <p:extLst>
      <p:ext uri="{BB962C8B-B14F-4D97-AF65-F5344CB8AC3E}">
        <p14:creationId xmlns:p14="http://schemas.microsoft.com/office/powerpoint/2010/main" val="2004193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fr-FR"/>
              <a:t>ITR - Architecture TCP/IP - Ch. 10</a:t>
            </a:r>
          </a:p>
        </p:txBody>
      </p:sp>
      <p:sp>
        <p:nvSpPr>
          <p:cNvPr id="5" name="Rectangle 3"/>
          <p:cNvSpPr>
            <a:spLocks noGrp="1" noChangeArrowheads="1"/>
          </p:cNvSpPr>
          <p:nvPr>
            <p:ph type="dt" idx="1"/>
          </p:nvPr>
        </p:nvSpPr>
        <p:spPr>
          <a:ln/>
        </p:spPr>
        <p:txBody>
          <a:bodyPr/>
          <a:lstStyle/>
          <a:p>
            <a:r>
              <a:rPr lang="fr-FR" smtClean="0"/>
              <a:t>Octobre 2016</a:t>
            </a:r>
            <a:endParaRPr lang="fr-FR"/>
          </a:p>
        </p:txBody>
      </p:sp>
      <p:sp>
        <p:nvSpPr>
          <p:cNvPr id="6" name="Rectangle 6"/>
          <p:cNvSpPr>
            <a:spLocks noGrp="1" noChangeArrowheads="1"/>
          </p:cNvSpPr>
          <p:nvPr>
            <p:ph type="ftr" sz="quarter" idx="4"/>
          </p:nvPr>
        </p:nvSpPr>
        <p:spPr>
          <a:ln/>
        </p:spPr>
        <p:txBody>
          <a:bodyPr/>
          <a:lstStyle/>
          <a:p>
            <a:r>
              <a:rPr lang="fr-FR" smtClean="0"/>
              <a:t>HEB-ESI Q3</a:t>
            </a:r>
            <a:endParaRPr lang="fr-FR"/>
          </a:p>
        </p:txBody>
      </p:sp>
      <p:sp>
        <p:nvSpPr>
          <p:cNvPr id="7" name="Rectangle 7"/>
          <p:cNvSpPr>
            <a:spLocks noGrp="1" noChangeArrowheads="1"/>
          </p:cNvSpPr>
          <p:nvPr>
            <p:ph type="sldNum" sz="quarter" idx="5"/>
          </p:nvPr>
        </p:nvSpPr>
        <p:spPr>
          <a:ln/>
        </p:spPr>
        <p:txBody>
          <a:bodyPr/>
          <a:lstStyle/>
          <a:p>
            <a:fld id="{D9947333-B24E-412D-BFAD-971A97C04DAC}" type="slidenum">
              <a:rPr lang="fr-FR"/>
              <a:pPr/>
              <a:t>10</a:t>
            </a:fld>
            <a:endParaRPr lang="fr-FR"/>
          </a:p>
        </p:txBody>
      </p:sp>
      <p:sp>
        <p:nvSpPr>
          <p:cNvPr id="1216514" name="Rectangle 2"/>
          <p:cNvSpPr>
            <a:spLocks noGrp="1" noRot="1" noChangeAspect="1" noChangeArrowheads="1"/>
          </p:cNvSpPr>
          <p:nvPr>
            <p:ph type="sldImg"/>
          </p:nvPr>
        </p:nvSpPr>
        <p:spPr bwMode="auto">
          <a:xfrm>
            <a:off x="990600" y="731838"/>
            <a:ext cx="4875213" cy="3656012"/>
          </a:xfrm>
          <a:prstGeom prst="rect">
            <a:avLst/>
          </a:prstGeom>
          <a:solidFill>
            <a:srgbClr val="FFFFFF"/>
          </a:solidFill>
          <a:ln>
            <a:solidFill>
              <a:srgbClr val="000000"/>
            </a:solidFill>
            <a:miter lim="800000"/>
            <a:headEnd/>
            <a:tailEnd/>
          </a:ln>
        </p:spPr>
      </p:sp>
      <p:sp>
        <p:nvSpPr>
          <p:cNvPr id="1216515" name="Rectangle 3"/>
          <p:cNvSpPr>
            <a:spLocks noGrp="1" noChangeArrowheads="1"/>
          </p:cNvSpPr>
          <p:nvPr>
            <p:ph type="body" idx="1"/>
          </p:nvPr>
        </p:nvSpPr>
        <p:spPr bwMode="auto">
          <a:xfrm>
            <a:off x="914400" y="4630738"/>
            <a:ext cx="5026025" cy="4387850"/>
          </a:xfrm>
          <a:prstGeom prst="rect">
            <a:avLst/>
          </a:prstGeom>
          <a:solidFill>
            <a:srgbClr val="FFFFFF"/>
          </a:solidFill>
          <a:ln>
            <a:solidFill>
              <a:srgbClr val="000000"/>
            </a:solidFill>
            <a:miter lim="800000"/>
            <a:headEnd/>
            <a:tailEnd/>
          </a:ln>
        </p:spPr>
        <p:txBody>
          <a:bodyPr/>
          <a:lstStyle/>
          <a:p>
            <a:pPr algn="just"/>
            <a:r>
              <a:rPr lang="fr-FR" dirty="0">
                <a:solidFill>
                  <a:srgbClr val="000000"/>
                </a:solidFill>
                <a:cs typeface="Times New Roman" pitchFamily="18" charset="0"/>
              </a:rPr>
              <a:t>Précédant le modèle OSI, TCP en diffère fortement, non seulement par le nombre de couches, mais aussi par l'approche. Le modèle OSI spécifie des services (approche formaliste), TCP/IP des protocoles (approche pragmatique). Développé au-dessus d'un environnement existant, TCP/IP ne décrit, à l'origine, ni de couche physique ni de couche liaison de données. Les applications s'appuient directement sur le service de transport. L'architecture TCP/IP ne comprend que 2 couches : la couche transport (TCP) et la couche </a:t>
            </a:r>
            <a:r>
              <a:rPr lang="fr-FR" dirty="0" err="1">
                <a:solidFill>
                  <a:srgbClr val="000000"/>
                </a:solidFill>
                <a:cs typeface="Times New Roman" pitchFamily="18" charset="0"/>
              </a:rPr>
              <a:t>interréseau</a:t>
            </a:r>
            <a:r>
              <a:rPr lang="fr-FR" dirty="0">
                <a:solidFill>
                  <a:srgbClr val="000000"/>
                </a:solidFill>
                <a:cs typeface="Times New Roman" pitchFamily="18" charset="0"/>
              </a:rPr>
              <a:t> (IP). La figure 10.2 compare les deux architectures.</a:t>
            </a:r>
            <a:endParaRPr lang="fr-FR" dirty="0">
              <a:cs typeface="Times New Roman" pitchFamily="18" charset="0"/>
            </a:endParaRPr>
          </a:p>
          <a:p>
            <a:pPr algn="just"/>
            <a:r>
              <a:rPr lang="fr-FR" dirty="0">
                <a:solidFill>
                  <a:srgbClr val="000000"/>
                </a:solidFill>
                <a:cs typeface="Times New Roman" pitchFamily="18" charset="0"/>
              </a:rPr>
              <a:t>Il n'y a pas de couche application au sens OSI du terme, c'est-à-dire de couche qui présente des « </a:t>
            </a:r>
            <a:r>
              <a:rPr lang="fr-FR" b="1" dirty="0">
                <a:solidFill>
                  <a:srgbClr val="000000"/>
                </a:solidFill>
                <a:cs typeface="Times New Roman" pitchFamily="18" charset="0"/>
              </a:rPr>
              <a:t>API </a:t>
            </a:r>
            <a:r>
              <a:rPr lang="fr-FR" dirty="0">
                <a:solidFill>
                  <a:srgbClr val="000000"/>
                </a:solidFill>
                <a:cs typeface="Times New Roman" pitchFamily="18" charset="0"/>
              </a:rPr>
              <a:t>» </a:t>
            </a:r>
            <a:r>
              <a:rPr lang="fr-FR" i="1" dirty="0">
                <a:solidFill>
                  <a:srgbClr val="000000"/>
                </a:solidFill>
                <a:cs typeface="Times New Roman" pitchFamily="18" charset="0"/>
              </a:rPr>
              <a:t>(Application </a:t>
            </a:r>
            <a:r>
              <a:rPr lang="fr-FR" i="1" dirty="0" err="1">
                <a:solidFill>
                  <a:srgbClr val="000000"/>
                </a:solidFill>
                <a:cs typeface="Times New Roman" pitchFamily="18" charset="0"/>
              </a:rPr>
              <a:t>Programming</a:t>
            </a:r>
            <a:r>
              <a:rPr lang="fr-FR" i="1" dirty="0">
                <a:solidFill>
                  <a:srgbClr val="000000"/>
                </a:solidFill>
                <a:cs typeface="Times New Roman" pitchFamily="18" charset="0"/>
              </a:rPr>
              <a:t> Interface) </a:t>
            </a:r>
            <a:r>
              <a:rPr lang="fr-FR" dirty="0">
                <a:solidFill>
                  <a:srgbClr val="000000"/>
                </a:solidFill>
                <a:cs typeface="Times New Roman" pitchFamily="18" charset="0"/>
              </a:rPr>
              <a:t>aux applications, et qui rendent transparent à ces dernières le ou les sous-réseaux réels de transport utilisés. Cependant, un mécanisme particulier, les </a:t>
            </a:r>
            <a:r>
              <a:rPr lang="fr-FR" i="1" dirty="0">
                <a:solidFill>
                  <a:srgbClr val="000000"/>
                </a:solidFill>
                <a:cs typeface="Times New Roman" pitchFamily="18" charset="0"/>
              </a:rPr>
              <a:t>sockets, </a:t>
            </a:r>
            <a:r>
              <a:rPr lang="fr-FR" dirty="0">
                <a:solidFill>
                  <a:srgbClr val="000000"/>
                </a:solidFill>
                <a:cs typeface="Times New Roman" pitchFamily="18" charset="0"/>
              </a:rPr>
              <a:t>assure une communication d'application à application en masquant les éléments réseaux.</a:t>
            </a:r>
            <a:endParaRPr lang="fr-FR" dirty="0">
              <a:cs typeface="Times New Roman" pitchFamily="18" charset="0"/>
            </a:endParaRPr>
          </a:p>
          <a:p>
            <a:pPr algn="just"/>
            <a:r>
              <a:rPr lang="fr-FR" dirty="0">
                <a:solidFill>
                  <a:srgbClr val="000000"/>
                </a:solidFill>
                <a:cs typeface="Times New Roman" pitchFamily="18" charset="0"/>
              </a:rPr>
              <a:t>La couche transport, sur laquelle s'appuient directement les applications, fournit deux types de service : un service en mode connecté (TCP) comparable, en ce qui concerne les services rendus, à TP4 d'ISO et un service de transport allégé </a:t>
            </a:r>
            <a:r>
              <a:rPr lang="fr-FR" b="1" dirty="0">
                <a:solidFill>
                  <a:srgbClr val="000000"/>
                </a:solidFill>
                <a:cs typeface="Times New Roman" pitchFamily="18" charset="0"/>
              </a:rPr>
              <a:t>UDP </a:t>
            </a:r>
            <a:r>
              <a:rPr lang="fr-FR" i="1" dirty="0">
                <a:solidFill>
                  <a:srgbClr val="000000"/>
                </a:solidFill>
                <a:cs typeface="Times New Roman" pitchFamily="18" charset="0"/>
              </a:rPr>
              <a:t>(User </a:t>
            </a:r>
            <a:r>
              <a:rPr lang="fr-FR" i="1" dirty="0" err="1">
                <a:solidFill>
                  <a:srgbClr val="000000"/>
                </a:solidFill>
                <a:cs typeface="Times New Roman" pitchFamily="18" charset="0"/>
              </a:rPr>
              <a:t>Datagram</a:t>
            </a:r>
            <a:r>
              <a:rPr lang="fr-FR" i="1" dirty="0">
                <a:solidFill>
                  <a:srgbClr val="000000"/>
                </a:solidFill>
                <a:cs typeface="Times New Roman" pitchFamily="18" charset="0"/>
              </a:rPr>
              <a:t> Protocol) </a:t>
            </a:r>
            <a:r>
              <a:rPr lang="fr-FR" dirty="0">
                <a:solidFill>
                  <a:srgbClr val="000000"/>
                </a:solidFill>
                <a:cs typeface="Times New Roman" pitchFamily="18" charset="0"/>
              </a:rPr>
              <a:t>qui n'offre qu'un service de type </a:t>
            </a:r>
            <a:r>
              <a:rPr lang="fr-FR" i="1" dirty="0">
                <a:solidFill>
                  <a:srgbClr val="000000"/>
                </a:solidFill>
                <a:cs typeface="Times New Roman" pitchFamily="18" charset="0"/>
              </a:rPr>
              <a:t>best effort </a:t>
            </a:r>
            <a:r>
              <a:rPr lang="fr-FR" dirty="0">
                <a:solidFill>
                  <a:srgbClr val="000000"/>
                </a:solidFill>
                <a:cs typeface="Times New Roman" pitchFamily="18" charset="0"/>
              </a:rPr>
              <a:t>(datagramme).</a:t>
            </a:r>
            <a:endParaRPr lang="fr-FR" dirty="0">
              <a:cs typeface="Times New Roman" pitchFamily="18" charset="0"/>
            </a:endParaRPr>
          </a:p>
          <a:p>
            <a:pPr algn="just"/>
            <a:r>
              <a:rPr lang="fr-FR" dirty="0">
                <a:solidFill>
                  <a:srgbClr val="000000"/>
                </a:solidFill>
                <a:cs typeface="Times New Roman" pitchFamily="18" charset="0"/>
              </a:rPr>
              <a:t>La couche réseau </a:t>
            </a:r>
            <a:r>
              <a:rPr lang="fr-FR" i="1" dirty="0">
                <a:solidFill>
                  <a:srgbClr val="000000"/>
                </a:solidFill>
                <a:cs typeface="Times New Roman" pitchFamily="18" charset="0"/>
              </a:rPr>
              <a:t>(Internet Protocol, </a:t>
            </a:r>
            <a:r>
              <a:rPr lang="fr-FR" dirty="0">
                <a:solidFill>
                  <a:srgbClr val="000000"/>
                </a:solidFill>
                <a:cs typeface="Times New Roman" pitchFamily="18" charset="0"/>
              </a:rPr>
              <a:t>IP) présente les mêmes fonctionnalités que la couche réseau d'ISO en mode non connecté (mode datagramme), et les services rendus sont comparables à ceux de la norme ISO IS8473 (couramment appelé CLNP/CLNS, </a:t>
            </a:r>
            <a:r>
              <a:rPr lang="fr-FR" i="1" dirty="0" err="1">
                <a:solidFill>
                  <a:srgbClr val="000000"/>
                </a:solidFill>
                <a:cs typeface="Times New Roman" pitchFamily="18" charset="0"/>
              </a:rPr>
              <a:t>Connectionless</a:t>
            </a:r>
            <a:r>
              <a:rPr lang="fr-FR" i="1" dirty="0">
                <a:solidFill>
                  <a:srgbClr val="000000"/>
                </a:solidFill>
                <a:cs typeface="Times New Roman" pitchFamily="18" charset="0"/>
              </a:rPr>
              <a:t> Network Protocol/</a:t>
            </a:r>
            <a:r>
              <a:rPr lang="fr-FR" i="1" dirty="0" err="1">
                <a:solidFill>
                  <a:srgbClr val="000000"/>
                </a:solidFill>
                <a:cs typeface="Times New Roman" pitchFamily="18" charset="0"/>
              </a:rPr>
              <a:t>Connectionless</a:t>
            </a:r>
            <a:r>
              <a:rPr lang="fr-FR" i="1" dirty="0">
                <a:solidFill>
                  <a:srgbClr val="000000"/>
                </a:solidFill>
                <a:cs typeface="Times New Roman" pitchFamily="18" charset="0"/>
              </a:rPr>
              <a:t> Network Services).</a:t>
            </a:r>
            <a:endParaRPr lang="fr-FR" dirty="0">
              <a:cs typeface="Times New Roman" pitchFamily="18" charset="0"/>
            </a:endParaRPr>
          </a:p>
          <a:p>
            <a:endParaRPr lang="fr-FR" dirty="0"/>
          </a:p>
        </p:txBody>
      </p:sp>
    </p:spTree>
    <p:extLst>
      <p:ext uri="{BB962C8B-B14F-4D97-AF65-F5344CB8AC3E}">
        <p14:creationId xmlns:p14="http://schemas.microsoft.com/office/powerpoint/2010/main" val="2127630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pic>
        <p:nvPicPr>
          <p:cNvPr id="4" name="Picture 12" descr="logoESI"/>
          <p:cNvPicPr>
            <a:picLocks noChangeAspect="1" noChangeArrowheads="1"/>
          </p:cNvPicPr>
          <p:nvPr/>
        </p:nvPicPr>
        <p:blipFill>
          <a:blip r:embed="rId3" cstate="print">
            <a:lum contrast="-2000"/>
          </a:blip>
          <a:srcRect/>
          <a:stretch>
            <a:fillRect/>
          </a:stretch>
        </p:blipFill>
        <p:spPr bwMode="auto">
          <a:xfrm>
            <a:off x="142875" y="142875"/>
            <a:ext cx="1371600" cy="584200"/>
          </a:xfrm>
          <a:prstGeom prst="rect">
            <a:avLst/>
          </a:prstGeom>
          <a:noFill/>
          <a:ln w="9525">
            <a:noFill/>
            <a:miter lim="800000"/>
            <a:headEnd/>
            <a:tailEnd/>
          </a:ln>
        </p:spPr>
      </p:pic>
      <p:sp>
        <p:nvSpPr>
          <p:cNvPr id="6151" name="Rectangle 7"/>
          <p:cNvSpPr>
            <a:spLocks noGrp="1" noChangeArrowheads="1"/>
          </p:cNvSpPr>
          <p:nvPr>
            <p:ph type="ctrTitle" sz="quarter"/>
          </p:nvPr>
        </p:nvSpPr>
        <p:spPr>
          <a:xfrm>
            <a:off x="685800" y="1447800"/>
            <a:ext cx="7772400" cy="1143000"/>
          </a:xfrm>
        </p:spPr>
        <p:txBody>
          <a:bodyPr/>
          <a:lstStyle>
            <a:lvl1pPr algn="ctr">
              <a:defRPr/>
            </a:lvl1pPr>
          </a:lstStyle>
          <a:p>
            <a:r>
              <a:rPr lang="fr-FR"/>
              <a:t>COBOL</a:t>
            </a:r>
          </a:p>
        </p:txBody>
      </p:sp>
      <p:sp>
        <p:nvSpPr>
          <p:cNvPr id="6152" name="Rectangle 8"/>
          <p:cNvSpPr>
            <a:spLocks noGrp="1" noChangeArrowheads="1"/>
          </p:cNvSpPr>
          <p:nvPr>
            <p:ph type="subTitle" sz="quarter" idx="1"/>
          </p:nvPr>
        </p:nvSpPr>
        <p:spPr>
          <a:xfrm>
            <a:off x="685800" y="2895600"/>
            <a:ext cx="7772400" cy="1752600"/>
          </a:xfrm>
        </p:spPr>
        <p:txBody>
          <a:bodyPr/>
          <a:lstStyle>
            <a:lvl1pPr marL="0" indent="0">
              <a:buFont typeface="Wingdings" pitchFamily="2" charset="2"/>
              <a:buChar char="Ø"/>
              <a:defRPr sz="3600">
                <a:effectLst>
                  <a:outerShdw blurRad="38100" dist="38100" dir="2700000" algn="tl">
                    <a:srgbClr val="FFFFFF"/>
                  </a:outerShdw>
                </a:effectLst>
                <a:latin typeface="Arial" charset="0"/>
              </a:defRPr>
            </a:lvl1pPr>
          </a:lstStyle>
          <a:p>
            <a:r>
              <a:rPr lang="fr-FR"/>
              <a:t>	Introduction</a:t>
            </a:r>
          </a:p>
        </p:txBody>
      </p:sp>
      <p:sp>
        <p:nvSpPr>
          <p:cNvPr id="5" name="Rectangle 9"/>
          <p:cNvSpPr>
            <a:spLocks noGrp="1" noChangeArrowheads="1"/>
          </p:cNvSpPr>
          <p:nvPr>
            <p:ph type="dt" sz="quarter" idx="10"/>
          </p:nvPr>
        </p:nvSpPr>
        <p:spPr>
          <a:xfrm>
            <a:off x="685800" y="6324600"/>
            <a:ext cx="1905000" cy="457200"/>
          </a:xfrm>
        </p:spPr>
        <p:txBody>
          <a:bodyPr/>
          <a:lstStyle>
            <a:lvl1pPr>
              <a:defRPr smtClean="0"/>
            </a:lvl1pPr>
          </a:lstStyle>
          <a:p>
            <a:pPr>
              <a:defRPr/>
            </a:pPr>
            <a:r>
              <a:rPr lang="fr-FR" smtClean="0"/>
              <a:t>Octobre 2016</a:t>
            </a:r>
            <a:endParaRPr lang="fr-FR"/>
          </a:p>
        </p:txBody>
      </p:sp>
      <p:sp>
        <p:nvSpPr>
          <p:cNvPr id="6" name="Rectangle 10"/>
          <p:cNvSpPr>
            <a:spLocks noGrp="1" noChangeArrowheads="1"/>
          </p:cNvSpPr>
          <p:nvPr>
            <p:ph type="ftr" sz="quarter" idx="11"/>
          </p:nvPr>
        </p:nvSpPr>
        <p:spPr>
          <a:xfrm>
            <a:off x="3124200" y="6324600"/>
            <a:ext cx="2895600" cy="457200"/>
          </a:xfrm>
        </p:spPr>
        <p:txBody>
          <a:bodyPr/>
          <a:lstStyle>
            <a:lvl1pPr>
              <a:defRPr smtClean="0"/>
            </a:lvl1pPr>
          </a:lstStyle>
          <a:p>
            <a:pPr>
              <a:defRPr/>
            </a:pPr>
            <a:r>
              <a:rPr lang="fr-BE" smtClean="0"/>
              <a:t>Cours LAN Q3 – Architecture TCPIP</a:t>
            </a:r>
            <a:endParaRPr lang="fr-FR"/>
          </a:p>
        </p:txBody>
      </p:sp>
      <p:sp>
        <p:nvSpPr>
          <p:cNvPr id="7" name="Rectangle 11"/>
          <p:cNvSpPr>
            <a:spLocks noGrp="1" noChangeArrowheads="1"/>
          </p:cNvSpPr>
          <p:nvPr>
            <p:ph type="sldNum" sz="quarter" idx="12"/>
          </p:nvPr>
        </p:nvSpPr>
        <p:spPr>
          <a:xfrm>
            <a:off x="6553200" y="6324600"/>
            <a:ext cx="1905000" cy="457200"/>
          </a:xfrm>
        </p:spPr>
        <p:txBody>
          <a:bodyPr/>
          <a:lstStyle>
            <a:lvl1pPr>
              <a:defRPr smtClean="0"/>
            </a:lvl1pPr>
          </a:lstStyle>
          <a:p>
            <a:pPr>
              <a:defRPr/>
            </a:pPr>
            <a:fld id="{FD83D6D2-2370-40F1-9D9A-7DCAA32F42EE}" type="slidenum">
              <a:rPr lang="fr-FR"/>
              <a:pPr>
                <a:defRPr/>
              </a:pPr>
              <a:t>‹N°›</a:t>
            </a:fld>
            <a:endParaRPr lang="fr-FR"/>
          </a:p>
        </p:txBody>
      </p:sp>
    </p:spTree>
  </p:cSld>
  <p:clrMapOvr>
    <a:masterClrMapping/>
  </p:clrMapOvr>
  <p:transition>
    <p:sndAc>
      <p:stSnd>
        <p:snd r:embed="rId1" name="ZOUM.WAV"/>
      </p:stSnd>
    </p:sndAc>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texte vertical 2"/>
          <p:cNvSpPr>
            <a:spLocks noGrp="1"/>
          </p:cNvSpPr>
          <p:nvPr>
            <p:ph type="body" orient="vert" idx="1"/>
          </p:nvPr>
        </p:nvSpPr>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0DB71BE1-68C8-45E4-8411-6B4A2B43A168}"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10350" y="152400"/>
            <a:ext cx="2076450" cy="6172200"/>
          </a:xfrm>
        </p:spPr>
        <p:txBody>
          <a:bodyPr vert="eaVert"/>
          <a:lstStyle/>
          <a:p>
            <a:r>
              <a:rPr lang="fr-FR" smtClean="0"/>
              <a:t>Cliquez pour modifier le style du titre</a:t>
            </a:r>
            <a:endParaRPr lang="fr-BE"/>
          </a:p>
        </p:txBody>
      </p:sp>
      <p:sp>
        <p:nvSpPr>
          <p:cNvPr id="3" name="Espace réservé du texte vertical 2"/>
          <p:cNvSpPr>
            <a:spLocks noGrp="1"/>
          </p:cNvSpPr>
          <p:nvPr>
            <p:ph type="body" orient="vert" idx="1"/>
          </p:nvPr>
        </p:nvSpPr>
        <p:spPr>
          <a:xfrm>
            <a:off x="381000" y="152400"/>
            <a:ext cx="6076950" cy="6172200"/>
          </a:xfrm>
        </p:spPr>
        <p:txBody>
          <a:bodyPr vert="eaVert"/>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FA88B2CA-92AB-4552-9C69-E3270CE9CC62}"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idx="1"/>
          </p:nvPr>
        </p:nvSpPr>
        <p:spPr/>
        <p:txBody>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9EFCED93-A6A1-4FFA-A796-614D283C253D}"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smtClean="0"/>
              <a:t>Cliquez pour modifier le style du titre</a:t>
            </a:r>
            <a:endParaRPr lang="fr-BE"/>
          </a:p>
        </p:txBody>
      </p:sp>
      <p:sp>
        <p:nvSpPr>
          <p:cNvPr id="3" name="Espace réservé du texte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r-FR" smtClean="0"/>
              <a:t>Cliquez pour modifier les styles du texte du masque</a:t>
            </a:r>
          </a:p>
        </p:txBody>
      </p:sp>
      <p:sp>
        <p:nvSpPr>
          <p:cNvPr id="4"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6" name="Rectangle 11"/>
          <p:cNvSpPr>
            <a:spLocks noGrp="1" noChangeArrowheads="1"/>
          </p:cNvSpPr>
          <p:nvPr>
            <p:ph type="sldNum" sz="quarter" idx="12"/>
          </p:nvPr>
        </p:nvSpPr>
        <p:spPr>
          <a:ln/>
        </p:spPr>
        <p:txBody>
          <a:bodyPr/>
          <a:lstStyle>
            <a:lvl1pPr>
              <a:defRPr/>
            </a:lvl1pPr>
          </a:lstStyle>
          <a:p>
            <a:pPr>
              <a:defRPr/>
            </a:pPr>
            <a:fld id="{6AF44230-9971-4193-8BD4-7051FB7C3328}"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Espace réservé du contenu 2"/>
          <p:cNvSpPr>
            <a:spLocks noGrp="1"/>
          </p:cNvSpPr>
          <p:nvPr>
            <p:ph sz="half" idx="1"/>
          </p:nvPr>
        </p:nvSpPr>
        <p:spPr>
          <a:xfrm>
            <a:off x="381000" y="1524000"/>
            <a:ext cx="40767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contenu 3"/>
          <p:cNvSpPr>
            <a:spLocks noGrp="1"/>
          </p:cNvSpPr>
          <p:nvPr>
            <p:ph sz="half" idx="2"/>
          </p:nvPr>
        </p:nvSpPr>
        <p:spPr>
          <a:xfrm>
            <a:off x="4610100" y="1524000"/>
            <a:ext cx="40767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37DC16E8-2424-46BB-A966-B100696BB557}"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274638"/>
            <a:ext cx="8229600" cy="1143000"/>
          </a:xfrm>
        </p:spPr>
        <p:txBody>
          <a:bodyPr/>
          <a:lstStyle>
            <a:lvl1pPr>
              <a:defRPr/>
            </a:lvl1pPr>
          </a:lstStyle>
          <a:p>
            <a:r>
              <a:rPr lang="fr-FR" smtClean="0"/>
              <a:t>Cliquez pour modifier le style du titre</a:t>
            </a:r>
            <a:endParaRPr lang="fr-BE"/>
          </a:p>
        </p:txBody>
      </p:sp>
      <p:sp>
        <p:nvSpPr>
          <p:cNvPr id="3" name="Espace réservé du texte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4" name="Espace réservé du contenu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5" name="Espace réservé du texte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Cliquez pour modifier les styles du texte du masque</a:t>
            </a:r>
          </a:p>
        </p:txBody>
      </p:sp>
      <p:sp>
        <p:nvSpPr>
          <p:cNvPr id="6" name="Espace réservé du contenu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7"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8"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9" name="Rectangle 11"/>
          <p:cNvSpPr>
            <a:spLocks noGrp="1" noChangeArrowheads="1"/>
          </p:cNvSpPr>
          <p:nvPr>
            <p:ph type="sldNum" sz="quarter" idx="12"/>
          </p:nvPr>
        </p:nvSpPr>
        <p:spPr>
          <a:ln/>
        </p:spPr>
        <p:txBody>
          <a:bodyPr/>
          <a:lstStyle>
            <a:lvl1pPr>
              <a:defRPr/>
            </a:lvl1pPr>
          </a:lstStyle>
          <a:p>
            <a:pPr>
              <a:defRPr/>
            </a:pPr>
            <a:fld id="{DA3200B2-2F90-4D60-A585-0D084812A3B8}"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mtClean="0"/>
              <a:t>Cliquez pour modifier le style du titre</a:t>
            </a:r>
            <a:endParaRPr lang="fr-BE"/>
          </a:p>
        </p:txBody>
      </p:sp>
      <p:sp>
        <p:nvSpPr>
          <p:cNvPr id="3"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4"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5" name="Rectangle 11"/>
          <p:cNvSpPr>
            <a:spLocks noGrp="1" noChangeArrowheads="1"/>
          </p:cNvSpPr>
          <p:nvPr>
            <p:ph type="sldNum" sz="quarter" idx="12"/>
          </p:nvPr>
        </p:nvSpPr>
        <p:spPr>
          <a:ln/>
        </p:spPr>
        <p:txBody>
          <a:bodyPr/>
          <a:lstStyle>
            <a:lvl1pPr>
              <a:defRPr/>
            </a:lvl1pPr>
          </a:lstStyle>
          <a:p>
            <a:pPr>
              <a:defRPr/>
            </a:pPr>
            <a:fld id="{CAF2A91D-0568-40C2-B055-E5395A4AA79C}"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3"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4" name="Rectangle 11"/>
          <p:cNvSpPr>
            <a:spLocks noGrp="1" noChangeArrowheads="1"/>
          </p:cNvSpPr>
          <p:nvPr>
            <p:ph type="sldNum" sz="quarter" idx="12"/>
          </p:nvPr>
        </p:nvSpPr>
        <p:spPr>
          <a:ln/>
        </p:spPr>
        <p:txBody>
          <a:bodyPr/>
          <a:lstStyle>
            <a:lvl1pPr>
              <a:defRPr/>
            </a:lvl1pPr>
          </a:lstStyle>
          <a:p>
            <a:pPr>
              <a:defRPr/>
            </a:pPr>
            <a:fld id="{FCBB6310-4DF4-4EF7-AF5B-7211E7783A06}"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73050"/>
            <a:ext cx="3008313" cy="1162050"/>
          </a:xfrm>
        </p:spPr>
        <p:txBody>
          <a:bodyPr/>
          <a:lstStyle>
            <a:lvl1pPr algn="l">
              <a:defRPr sz="2000" b="1"/>
            </a:lvl1pPr>
          </a:lstStyle>
          <a:p>
            <a:r>
              <a:rPr lang="fr-FR" smtClean="0"/>
              <a:t>Cliquez pour modifier le style du titre</a:t>
            </a:r>
            <a:endParaRPr lang="fr-BE"/>
          </a:p>
        </p:txBody>
      </p:sp>
      <p:sp>
        <p:nvSpPr>
          <p:cNvPr id="3" name="Espace réservé du contenu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4" name="Espace réservé du texte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341F5E9E-81A5-4473-830A-830CA7E41F70}" type="slidenum">
              <a:rPr lang="fr-FR"/>
              <a:pPr>
                <a:defRPr/>
              </a:pPr>
              <a:t>‹N°›</a:t>
            </a:fld>
            <a:endParaRPr lang="fr-FR" b="1"/>
          </a:p>
        </p:txBody>
      </p:sp>
    </p:spTree>
  </p:cSld>
  <p:clrMapOvr>
    <a:masterClrMapping/>
  </p:clrMapOvr>
  <p:transition>
    <p:sndAc>
      <p:stSnd>
        <p:snd r:embed="rId1" name="ZOUM.WAV"/>
      </p:stSnd>
    </p:sndAc>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800600"/>
            <a:ext cx="5486400" cy="566738"/>
          </a:xfrm>
        </p:spPr>
        <p:txBody>
          <a:bodyPr/>
          <a:lstStyle>
            <a:lvl1pPr algn="l">
              <a:defRPr sz="2000" b="1"/>
            </a:lvl1pPr>
          </a:lstStyle>
          <a:p>
            <a:r>
              <a:rPr lang="fr-FR" smtClean="0"/>
              <a:t>Cliquez pour modifier le style du titre</a:t>
            </a:r>
            <a:endParaRPr lang="fr-BE"/>
          </a:p>
        </p:txBody>
      </p:sp>
      <p:sp>
        <p:nvSpPr>
          <p:cNvPr id="3" name="Espace réservé pour une image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fr-BE" noProof="0" smtClean="0"/>
          </a:p>
        </p:txBody>
      </p:sp>
      <p:sp>
        <p:nvSpPr>
          <p:cNvPr id="4" name="Espace réservé du texte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Cliquez pour modifier les styles du texte du masque</a:t>
            </a:r>
          </a:p>
        </p:txBody>
      </p:sp>
      <p:sp>
        <p:nvSpPr>
          <p:cNvPr id="5" name="Rectangle 9"/>
          <p:cNvSpPr>
            <a:spLocks noGrp="1" noChangeArrowheads="1"/>
          </p:cNvSpPr>
          <p:nvPr>
            <p:ph type="dt" sz="half" idx="10"/>
          </p:nvPr>
        </p:nvSpPr>
        <p:spPr>
          <a:ln/>
        </p:spPr>
        <p:txBody>
          <a:bodyPr/>
          <a:lstStyle>
            <a:lvl1pPr>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Rectangle 10"/>
          <p:cNvSpPr>
            <a:spLocks noGrp="1" noChangeArrowheads="1"/>
          </p:cNvSpPr>
          <p:nvPr>
            <p:ph type="ftr" sz="quarter" idx="11"/>
          </p:nvPr>
        </p:nvSpPr>
        <p:spPr>
          <a:ln/>
        </p:spPr>
        <p:txBody>
          <a:bodyPr/>
          <a:lstStyle>
            <a:lvl1pPr>
              <a:defRPr/>
            </a:lvl1pPr>
          </a:lstStyle>
          <a:p>
            <a:pPr>
              <a:defRPr/>
            </a:pPr>
            <a:r>
              <a:rPr lang="fr-BE" smtClean="0"/>
              <a:t>Cours LAN Q3 – Architecture TCPIP</a:t>
            </a:r>
            <a:endParaRPr lang="fr-FR" b="1">
              <a:solidFill>
                <a:schemeClr val="accent1"/>
              </a:solidFill>
            </a:endParaRPr>
          </a:p>
        </p:txBody>
      </p:sp>
      <p:sp>
        <p:nvSpPr>
          <p:cNvPr id="7" name="Rectangle 11"/>
          <p:cNvSpPr>
            <a:spLocks noGrp="1" noChangeArrowheads="1"/>
          </p:cNvSpPr>
          <p:nvPr>
            <p:ph type="sldNum" sz="quarter" idx="12"/>
          </p:nvPr>
        </p:nvSpPr>
        <p:spPr>
          <a:ln/>
        </p:spPr>
        <p:txBody>
          <a:bodyPr/>
          <a:lstStyle>
            <a:lvl1pPr>
              <a:defRPr/>
            </a:lvl1pPr>
          </a:lstStyle>
          <a:p>
            <a:pPr>
              <a:defRPr/>
            </a:pPr>
            <a:fld id="{AE41104A-4CB7-440D-99FA-694B4FF2F0F6}" type="slidenum">
              <a:rPr lang="fr-FR"/>
              <a:pPr>
                <a:defRPr/>
              </a:pPr>
              <a:t>‹N°›</a:t>
            </a:fld>
            <a:endParaRPr lang="fr-FR" b="1"/>
          </a:p>
        </p:txBody>
      </p:sp>
    </p:spTree>
  </p:cSld>
  <p:clrMapOvr>
    <a:masterClrMapping/>
  </p:clrMapOvr>
  <p:transition>
    <p:sndAc>
      <p:stSnd>
        <p:snd r:embed="rId1" name="ZOUM.WAV"/>
      </p:stSnd>
    </p:sndAc>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audio" Target="../media/audio1.wa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99"/>
            </a:gs>
            <a:gs pos="100000">
              <a:srgbClr val="FFCC66"/>
            </a:gs>
          </a:gsLst>
          <a:lin ang="2700000" scaled="1"/>
        </a:gradFill>
        <a:effectLst/>
      </p:bgPr>
    </p:bg>
    <p:spTree>
      <p:nvGrpSpPr>
        <p:cNvPr id="1" name=""/>
        <p:cNvGrpSpPr/>
        <p:nvPr/>
      </p:nvGrpSpPr>
      <p:grpSpPr>
        <a:xfrm>
          <a:off x="0" y="0"/>
          <a:ext cx="0" cy="0"/>
          <a:chOff x="0" y="0"/>
          <a:chExt cx="0" cy="0"/>
        </a:xfrm>
      </p:grpSpPr>
      <p:sp>
        <p:nvSpPr>
          <p:cNvPr id="5127" name="Rectangle 7"/>
          <p:cNvSpPr>
            <a:spLocks noGrp="1" noChangeArrowheads="1"/>
          </p:cNvSpPr>
          <p:nvPr>
            <p:ph type="title"/>
          </p:nvPr>
        </p:nvSpPr>
        <p:spPr bwMode="auto">
          <a:xfrm>
            <a:off x="1524000" y="152400"/>
            <a:ext cx="7162800" cy="685800"/>
          </a:xfrm>
          <a:prstGeom prst="rect">
            <a:avLst/>
          </a:prstGeom>
          <a:noFill/>
          <a:ln w="9525">
            <a:noFill/>
            <a:miter lim="800000"/>
            <a:headEnd/>
            <a:tailEnd/>
          </a:ln>
          <a:effectLst/>
        </p:spPr>
        <p:txBody>
          <a:bodyPr vert="horz" wrap="square" lIns="92075" tIns="46038" rIns="92075" bIns="46038" numCol="1" anchor="b" anchorCtr="0" compatLnSpc="1">
            <a:prstTxWarp prst="textNoShape">
              <a:avLst/>
            </a:prstTxWarp>
          </a:bodyPr>
          <a:lstStyle/>
          <a:p>
            <a:pPr lvl="0"/>
            <a:r>
              <a:rPr lang="fr-FR" smtClean="0"/>
              <a:t>C</a:t>
            </a:r>
          </a:p>
        </p:txBody>
      </p:sp>
      <p:sp>
        <p:nvSpPr>
          <p:cNvPr id="1027" name="Rectangle 8"/>
          <p:cNvSpPr>
            <a:spLocks noGrp="1" noChangeArrowheads="1"/>
          </p:cNvSpPr>
          <p:nvPr>
            <p:ph type="body" idx="1"/>
          </p:nvPr>
        </p:nvSpPr>
        <p:spPr bwMode="auto">
          <a:xfrm>
            <a:off x="381000" y="1524000"/>
            <a:ext cx="8305800" cy="48006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fr-FR" smtClean="0"/>
              <a:t>Cliquez pour 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p>
        </p:txBody>
      </p:sp>
      <p:sp>
        <p:nvSpPr>
          <p:cNvPr id="5129" name="Rectangle 9"/>
          <p:cNvSpPr>
            <a:spLocks noGrp="1" noChangeArrowheads="1"/>
          </p:cNvSpPr>
          <p:nvPr>
            <p:ph type="dt" sz="half" idx="2"/>
          </p:nvPr>
        </p:nvSpPr>
        <p:spPr bwMode="auto">
          <a:xfrm>
            <a:off x="228600" y="6445250"/>
            <a:ext cx="19050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defRPr sz="1400" smtClean="0">
                <a:latin typeface="Arial" charset="0"/>
              </a:defRPr>
            </a:lvl1p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130" name="Rectangle 10"/>
          <p:cNvSpPr>
            <a:spLocks noGrp="1" noChangeArrowheads="1"/>
          </p:cNvSpPr>
          <p:nvPr>
            <p:ph type="ftr" sz="quarter" idx="3"/>
          </p:nvPr>
        </p:nvSpPr>
        <p:spPr bwMode="auto">
          <a:xfrm>
            <a:off x="2133600" y="6445250"/>
            <a:ext cx="46482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ctr">
              <a:defRPr sz="1400" smtClean="0">
                <a:latin typeface="Arial" charset="0"/>
              </a:defRPr>
            </a:lvl1pPr>
          </a:lstStyle>
          <a:p>
            <a:pPr>
              <a:defRPr/>
            </a:pPr>
            <a:r>
              <a:rPr lang="fr-BE" smtClean="0"/>
              <a:t>Cours LAN Q3 – Architecture TCPIP</a:t>
            </a:r>
            <a:endParaRPr lang="fr-FR" b="1">
              <a:solidFill>
                <a:schemeClr val="accent1"/>
              </a:solidFill>
            </a:endParaRPr>
          </a:p>
        </p:txBody>
      </p:sp>
      <p:sp>
        <p:nvSpPr>
          <p:cNvPr id="5131" name="Rectangle 11"/>
          <p:cNvSpPr>
            <a:spLocks noGrp="1" noChangeArrowheads="1"/>
          </p:cNvSpPr>
          <p:nvPr>
            <p:ph type="sldNum" sz="quarter" idx="4"/>
          </p:nvPr>
        </p:nvSpPr>
        <p:spPr bwMode="auto">
          <a:xfrm>
            <a:off x="6781800" y="6445250"/>
            <a:ext cx="1905000" cy="304800"/>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lvl1pPr algn="r">
              <a:defRPr sz="1400" smtClean="0">
                <a:latin typeface="Arial" charset="0"/>
              </a:defRPr>
            </a:lvl1pPr>
          </a:lstStyle>
          <a:p>
            <a:pPr>
              <a:defRPr/>
            </a:pPr>
            <a:fld id="{2A054DB0-B65A-4B1E-8A61-43C516AA05BE}" type="slidenum">
              <a:rPr lang="fr-FR"/>
              <a:pPr>
                <a:defRPr/>
              </a:pPr>
              <a:t>‹N°›</a:t>
            </a:fld>
            <a:endParaRPr lang="fr-FR" b="1"/>
          </a:p>
        </p:txBody>
      </p:sp>
      <p:pic>
        <p:nvPicPr>
          <p:cNvPr id="1031" name="Picture 14" descr="logoESI"/>
          <p:cNvPicPr>
            <a:picLocks noChangeAspect="1" noChangeArrowheads="1"/>
          </p:cNvPicPr>
          <p:nvPr/>
        </p:nvPicPr>
        <p:blipFill>
          <a:blip r:embed="rId14" cstate="print">
            <a:lum contrast="-2000"/>
          </a:blip>
          <a:srcRect/>
          <a:stretch>
            <a:fillRect/>
          </a:stretch>
        </p:blipFill>
        <p:spPr bwMode="auto">
          <a:xfrm>
            <a:off x="142875" y="142875"/>
            <a:ext cx="1371600" cy="584200"/>
          </a:xfrm>
          <a:prstGeom prst="rect">
            <a:avLst/>
          </a:prstGeom>
          <a:noFill/>
          <a:ln w="9525">
            <a:noFill/>
            <a:miter lim="800000"/>
            <a:headEnd/>
            <a:tailEnd/>
          </a:ln>
        </p:spPr>
      </p:pic>
      <p:sp>
        <p:nvSpPr>
          <p:cNvPr id="5135" name="Line 15"/>
          <p:cNvSpPr>
            <a:spLocks noChangeShapeType="1"/>
          </p:cNvSpPr>
          <p:nvPr/>
        </p:nvSpPr>
        <p:spPr bwMode="auto">
          <a:xfrm>
            <a:off x="0" y="838200"/>
            <a:ext cx="9144000" cy="0"/>
          </a:xfrm>
          <a:prstGeom prst="line">
            <a:avLst/>
          </a:prstGeom>
          <a:noFill/>
          <a:ln w="76200" cmpd="thinThick">
            <a:solidFill>
              <a:schemeClr val="tx2"/>
            </a:solidFill>
            <a:round/>
            <a:headEnd type="none" w="sm" len="sm"/>
            <a:tailEnd type="none" w="sm" len="sm"/>
          </a:ln>
          <a:effectLst/>
        </p:spPr>
        <p:txBody>
          <a:bodyPr wrap="none" anchor="ctr"/>
          <a:lstStyle/>
          <a:p>
            <a:pPr>
              <a:defRPr/>
            </a:pPr>
            <a:endParaRPr lang="fr-BE"/>
          </a:p>
        </p:txBody>
      </p:sp>
      <p:sp>
        <p:nvSpPr>
          <p:cNvPr id="5138" name="Line 18"/>
          <p:cNvSpPr>
            <a:spLocks noChangeShapeType="1"/>
          </p:cNvSpPr>
          <p:nvPr/>
        </p:nvSpPr>
        <p:spPr bwMode="auto">
          <a:xfrm>
            <a:off x="0" y="6400800"/>
            <a:ext cx="9144000" cy="0"/>
          </a:xfrm>
          <a:prstGeom prst="line">
            <a:avLst/>
          </a:prstGeom>
          <a:noFill/>
          <a:ln w="12700">
            <a:solidFill>
              <a:schemeClr val="tx2"/>
            </a:solidFill>
            <a:round/>
            <a:headEnd type="none" w="sm" len="sm"/>
            <a:tailEnd type="none" w="sm" len="sm"/>
          </a:ln>
          <a:effectLst/>
        </p:spPr>
        <p:txBody>
          <a:bodyPr wrap="none" anchor="ctr"/>
          <a:lstStyle/>
          <a:p>
            <a:pPr>
              <a:defRPr/>
            </a:pPr>
            <a:endParaRPr lang="fr-BE"/>
          </a:p>
        </p:txBody>
      </p:sp>
    </p:spTree>
  </p:cSld>
  <p:clrMap bg1="lt1" tx1="dk1" bg2="lt2" tx2="dk2" accent1="accent1" accent2="accent2" accent3="accent3" accent4="accent4" accent5="accent5" accent6="accent6" hlink="hlink" folHlink="folHlink"/>
  <p:sldLayoutIdLst>
    <p:sldLayoutId id="2147483672"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sndAc>
      <p:stSnd>
        <p:snd r:embed="rId13" name="ZOUM.WAV"/>
      </p:stSnd>
    </p:sndAc>
  </p:transition>
  <p:hf hdr="0"/>
  <p:txStyles>
    <p:titleStyle>
      <a:lvl1pPr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mj-lt"/>
          <a:ea typeface="+mj-ea"/>
          <a:cs typeface="+mj-cs"/>
        </a:defRPr>
      </a:lvl1pPr>
      <a:lvl2pPr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2pPr>
      <a:lvl3pPr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3pPr>
      <a:lvl4pPr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4pPr>
      <a:lvl5pPr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5pPr>
      <a:lvl6pPr marL="457200"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6pPr>
      <a:lvl7pPr marL="914400"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7pPr>
      <a:lvl8pPr marL="1371600"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8pPr>
      <a:lvl9pPr marL="1828800" algn="r" rtl="0" eaLnBrk="0" fontAlgn="base" hangingPunct="0">
        <a:spcBef>
          <a:spcPct val="0"/>
        </a:spcBef>
        <a:spcAft>
          <a:spcPct val="0"/>
        </a:spcAft>
        <a:defRPr sz="4400" i="1">
          <a:solidFill>
            <a:schemeClr val="tx2"/>
          </a:solidFill>
          <a:effectLst>
            <a:outerShdw blurRad="38100" dist="38100" dir="2700000" algn="tl">
              <a:srgbClr val="000000"/>
            </a:outerShdw>
          </a:effectLst>
          <a:latin typeface="Times New Roman" pitchFamily="18" charset="0"/>
        </a:defRPr>
      </a:lvl9pPr>
    </p:titleStyle>
    <p:bodyStyle>
      <a:lvl1pPr marL="342900" indent="-342900" algn="l" rtl="0" eaLnBrk="0" fontAlgn="base" hangingPunct="0">
        <a:spcBef>
          <a:spcPct val="20000"/>
        </a:spcBef>
        <a:spcAft>
          <a:spcPct val="0"/>
        </a:spcAft>
        <a:buClr>
          <a:schemeClr val="tx2"/>
        </a:buClr>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Char char="–"/>
        <a:defRPr sz="2800">
          <a:solidFill>
            <a:schemeClr val="tx1"/>
          </a:solidFill>
          <a:latin typeface="+mn-lt"/>
        </a:defRPr>
      </a:lvl2pPr>
      <a:lvl3pPr marL="1143000" indent="-228600" algn="l" rtl="0" eaLnBrk="0" fontAlgn="base" hangingPunct="0">
        <a:spcBef>
          <a:spcPct val="20000"/>
        </a:spcBef>
        <a:spcAft>
          <a:spcPct val="0"/>
        </a:spcAft>
        <a:buClr>
          <a:schemeClr val="tx2"/>
        </a:buClr>
        <a:buChar char="•"/>
        <a:defRPr sz="2400">
          <a:solidFill>
            <a:schemeClr val="tx1"/>
          </a:solidFill>
          <a:latin typeface="+mn-lt"/>
        </a:defRPr>
      </a:lvl3pPr>
      <a:lvl4pPr marL="1600200" indent="-228600" algn="l" rtl="0" eaLnBrk="0" fontAlgn="base" hangingPunct="0">
        <a:spcBef>
          <a:spcPct val="20000"/>
        </a:spcBef>
        <a:spcAft>
          <a:spcPct val="0"/>
        </a:spcAft>
        <a:buClr>
          <a:schemeClr val="tx2"/>
        </a:buClr>
        <a:buChar char="–"/>
        <a:defRPr sz="2000">
          <a:solidFill>
            <a:schemeClr val="tx1"/>
          </a:solidFill>
          <a:latin typeface="+mn-lt"/>
        </a:defRPr>
      </a:lvl4pPr>
      <a:lvl5pPr marL="2057400" indent="-228600" algn="l" rtl="0" eaLnBrk="0" fontAlgn="base" hangingPunct="0">
        <a:spcBef>
          <a:spcPct val="20000"/>
        </a:spcBef>
        <a:spcAft>
          <a:spcPct val="0"/>
        </a:spcAft>
        <a:buClr>
          <a:schemeClr val="tx2"/>
        </a:buClr>
        <a:buChar char="•"/>
        <a:defRPr sz="2000">
          <a:solidFill>
            <a:schemeClr val="tx1"/>
          </a:solidFill>
          <a:latin typeface="+mn-lt"/>
        </a:defRPr>
      </a:lvl5pPr>
      <a:lvl6pPr marL="2514600" indent="-228600" algn="l" rtl="0" eaLnBrk="0" fontAlgn="base" hangingPunct="0">
        <a:spcBef>
          <a:spcPct val="20000"/>
        </a:spcBef>
        <a:spcAft>
          <a:spcPct val="0"/>
        </a:spcAft>
        <a:buClr>
          <a:schemeClr val="tx2"/>
        </a:buClr>
        <a:buChar char="•"/>
        <a:defRPr sz="2000">
          <a:solidFill>
            <a:schemeClr val="tx1"/>
          </a:solidFill>
          <a:latin typeface="+mn-lt"/>
        </a:defRPr>
      </a:lvl6pPr>
      <a:lvl7pPr marL="2971800" indent="-228600" algn="l" rtl="0" eaLnBrk="0" fontAlgn="base" hangingPunct="0">
        <a:spcBef>
          <a:spcPct val="20000"/>
        </a:spcBef>
        <a:spcAft>
          <a:spcPct val="0"/>
        </a:spcAft>
        <a:buClr>
          <a:schemeClr val="tx2"/>
        </a:buClr>
        <a:buChar char="•"/>
        <a:defRPr sz="2000">
          <a:solidFill>
            <a:schemeClr val="tx1"/>
          </a:solidFill>
          <a:latin typeface="+mn-lt"/>
        </a:defRPr>
      </a:lvl7pPr>
      <a:lvl8pPr marL="3429000" indent="-228600" algn="l" rtl="0" eaLnBrk="0" fontAlgn="base" hangingPunct="0">
        <a:spcBef>
          <a:spcPct val="20000"/>
        </a:spcBef>
        <a:spcAft>
          <a:spcPct val="0"/>
        </a:spcAft>
        <a:buClr>
          <a:schemeClr val="tx2"/>
        </a:buClr>
        <a:buChar char="•"/>
        <a:defRPr sz="2000">
          <a:solidFill>
            <a:schemeClr val="tx1"/>
          </a:solidFill>
          <a:latin typeface="+mn-lt"/>
        </a:defRPr>
      </a:lvl8pPr>
      <a:lvl9pPr marL="3886200" indent="-228600" algn="l" rtl="0" eaLnBrk="0" fontAlgn="base" hangingPunct="0">
        <a:spcBef>
          <a:spcPct val="20000"/>
        </a:spcBef>
        <a:spcAft>
          <a:spcPct val="0"/>
        </a:spcAft>
        <a:buClr>
          <a:schemeClr val="tx2"/>
        </a:buClr>
        <a:buChar char="•"/>
        <a:defRPr sz="2000">
          <a:solidFill>
            <a:schemeClr val="tx1"/>
          </a:solidFill>
          <a:latin typeface="+mn-lt"/>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2.wmf"/><Relationship Id="rId5" Type="http://schemas.openxmlformats.org/officeDocument/2006/relationships/oleObject" Target="../embeddings/oleObject1.bin"/><Relationship Id="rId4" Type="http://schemas.openxmlformats.org/officeDocument/2006/relationships/audio" Target="../media/audio1.wav"/></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5.wmf"/><Relationship Id="rId5" Type="http://schemas.openxmlformats.org/officeDocument/2006/relationships/oleObject" Target="../embeddings/oleObject2.bin"/><Relationship Id="rId4" Type="http://schemas.openxmlformats.org/officeDocument/2006/relationships/audio" Target="../media/audio1.wav"/></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3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3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jpeg"/></Relationships>
</file>

<file path=ppt/slides/_rels/slide3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4.xml"/><Relationship Id="rId1" Type="http://schemas.openxmlformats.org/officeDocument/2006/relationships/slideLayout" Target="../slideLayouts/slideLayout6.xml"/><Relationship Id="rId5" Type="http://schemas.openxmlformats.org/officeDocument/2006/relationships/image" Target="../media/image35.jpeg"/><Relationship Id="rId4" Type="http://schemas.openxmlformats.org/officeDocument/2006/relationships/image" Target="../media/image34.jpeg"/></Relationships>
</file>

<file path=ppt/slides/_rels/slide3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audio" Target="../media/audio1.wav"/><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3" name="Rectangle 3"/>
          <p:cNvSpPr>
            <a:spLocks noGrp="1" noChangeArrowheads="1"/>
          </p:cNvSpPr>
          <p:nvPr>
            <p:ph type="subTitle" idx="1"/>
          </p:nvPr>
        </p:nvSpPr>
        <p:spPr>
          <a:xfrm>
            <a:off x="1371600" y="1196752"/>
            <a:ext cx="6400800" cy="4267944"/>
          </a:xfrm>
        </p:spPr>
        <p:txBody>
          <a:bodyPr/>
          <a:lstStyle/>
          <a:p>
            <a:pPr algn="ctr">
              <a:buNone/>
              <a:defRPr/>
            </a:pPr>
            <a:r>
              <a:rPr lang="fr-BE" sz="4000" dirty="0">
                <a:solidFill>
                  <a:srgbClr val="FF9900"/>
                </a:solidFill>
                <a:effectLst>
                  <a:outerShdw blurRad="38100" dist="38100" dir="2700000" algn="tl">
                    <a:srgbClr val="000000"/>
                  </a:outerShdw>
                </a:effectLst>
              </a:rPr>
              <a:t>RESR3-LAN – Technologies LAN</a:t>
            </a:r>
          </a:p>
          <a:p>
            <a:pPr algn="ctr">
              <a:buNone/>
              <a:defRPr/>
            </a:pPr>
            <a:r>
              <a:rPr lang="fr-BE" sz="4000" dirty="0">
                <a:solidFill>
                  <a:srgbClr val="FF9900"/>
                </a:solidFill>
                <a:effectLst>
                  <a:outerShdw blurRad="38100" dist="38100" dir="2700000" algn="tl">
                    <a:srgbClr val="000000"/>
                  </a:outerShdw>
                </a:effectLst>
              </a:rPr>
              <a:t>Année </a:t>
            </a:r>
            <a:r>
              <a:rPr lang="fr-BE" sz="4000" dirty="0" smtClean="0">
                <a:solidFill>
                  <a:srgbClr val="FF9900"/>
                </a:solidFill>
                <a:effectLst>
                  <a:outerShdw blurRad="38100" dist="38100" dir="2700000" algn="tl">
                    <a:srgbClr val="000000"/>
                  </a:outerShdw>
                </a:effectLst>
              </a:rPr>
              <a:t>2016-2017</a:t>
            </a:r>
            <a:endParaRPr lang="fr-BE" sz="4000" dirty="0">
              <a:solidFill>
                <a:srgbClr val="FF9900"/>
              </a:solidFill>
              <a:effectLst>
                <a:outerShdw blurRad="38100" dist="38100" dir="2700000" algn="tl">
                  <a:srgbClr val="000000"/>
                </a:outerShdw>
              </a:effectLst>
            </a:endParaRPr>
          </a:p>
          <a:p>
            <a:pPr algn="ctr">
              <a:buNone/>
              <a:defRPr/>
            </a:pPr>
            <a:r>
              <a:rPr lang="fr-FR" sz="4000" dirty="0">
                <a:solidFill>
                  <a:srgbClr val="FF9900"/>
                </a:solidFill>
                <a:effectLst>
                  <a:outerShdw blurRad="38100" dist="38100" dir="2700000" algn="tl">
                    <a:srgbClr val="000000"/>
                  </a:outerShdw>
                </a:effectLst>
              </a:rPr>
              <a:t>P</a:t>
            </a:r>
            <a:r>
              <a:rPr lang="fr-BE" sz="4000" dirty="0">
                <a:solidFill>
                  <a:srgbClr val="FF9900"/>
                </a:solidFill>
                <a:effectLst>
                  <a:outerShdw blurRad="38100" dist="38100" dir="2700000" algn="tl">
                    <a:srgbClr val="000000"/>
                  </a:outerShdw>
                </a:effectLst>
              </a:rPr>
              <a:t>MA</a:t>
            </a:r>
            <a:endParaRPr lang="fr-FR" sz="4000" dirty="0">
              <a:solidFill>
                <a:srgbClr val="FF9900"/>
              </a:solidFill>
              <a:effectLst>
                <a:outerShdw blurRad="38100" dist="38100" dir="2700000" algn="tl">
                  <a:srgbClr val="000000"/>
                </a:outerShdw>
              </a:effectLst>
            </a:endParaRPr>
          </a:p>
          <a:p>
            <a:pPr algn="ctr">
              <a:buFont typeface="Wingdings" pitchFamily="2" charset="2"/>
              <a:buNone/>
              <a:defRPr/>
            </a:pPr>
            <a:endParaRPr lang="fr-FR" sz="2800" i="1" dirty="0" smtClean="0"/>
          </a:p>
          <a:p>
            <a:pPr algn="ctr">
              <a:buFont typeface="Wingdings" pitchFamily="2" charset="2"/>
              <a:buNone/>
              <a:defRPr/>
            </a:pPr>
            <a:r>
              <a:rPr lang="fr-BE" sz="2800" i="1" dirty="0" smtClean="0"/>
              <a:t>12 Octobre 2016</a:t>
            </a:r>
            <a:endParaRPr lang="fr-FR"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427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723"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7"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8" name="Espace réservé du numéro de diapositive 5"/>
          <p:cNvSpPr>
            <a:spLocks noGrp="1"/>
          </p:cNvSpPr>
          <p:nvPr>
            <p:ph type="sldNum" sz="quarter" idx="12"/>
          </p:nvPr>
        </p:nvSpPr>
        <p:spPr/>
        <p:txBody>
          <a:bodyPr/>
          <a:lstStyle/>
          <a:p>
            <a:fld id="{4742E648-8547-46A5-9CCD-F661F0F1E8BA}" type="slidenum">
              <a:rPr lang="fr-FR"/>
              <a:pPr/>
              <a:t>10</a:t>
            </a:fld>
            <a:endParaRPr lang="fr-FR" b="1"/>
          </a:p>
        </p:txBody>
      </p:sp>
      <p:sp>
        <p:nvSpPr>
          <p:cNvPr id="1215490"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sp>
        <p:nvSpPr>
          <p:cNvPr id="1215491" name="Rectangle 3"/>
          <p:cNvSpPr>
            <a:spLocks noGrp="1" noChangeArrowheads="1"/>
          </p:cNvSpPr>
          <p:nvPr>
            <p:ph type="body" idx="1"/>
          </p:nvPr>
        </p:nvSpPr>
        <p:spPr>
          <a:xfrm>
            <a:off x="533400" y="914400"/>
            <a:ext cx="8001000" cy="838200"/>
          </a:xfrm>
        </p:spPr>
        <p:txBody>
          <a:bodyPr/>
          <a:lstStyle/>
          <a:p>
            <a:pPr>
              <a:buFontTx/>
              <a:buNone/>
            </a:pPr>
            <a:r>
              <a:rPr lang="fr-BE" sz="3600" dirty="0">
                <a:solidFill>
                  <a:schemeClr val="accent1"/>
                </a:solidFill>
              </a:rPr>
              <a:t>Comparaison des couches OSI et TCP/IP</a:t>
            </a:r>
          </a:p>
        </p:txBody>
      </p:sp>
      <p:pic>
        <p:nvPicPr>
          <p:cNvPr id="1215493" name="Picture 5"/>
          <p:cNvPicPr>
            <a:picLocks noChangeAspect="1" noChangeArrowheads="1"/>
          </p:cNvPicPr>
          <p:nvPr/>
        </p:nvPicPr>
        <p:blipFill>
          <a:blip r:embed="rId4" cstate="print"/>
          <a:srcRect/>
          <a:stretch>
            <a:fillRect/>
          </a:stretch>
        </p:blipFill>
        <p:spPr bwMode="auto">
          <a:xfrm>
            <a:off x="4100264" y="1828800"/>
            <a:ext cx="4648200" cy="3567113"/>
          </a:xfrm>
          <a:prstGeom prst="rect">
            <a:avLst/>
          </a:prstGeom>
          <a:noFill/>
        </p:spPr>
      </p:pic>
      <p:pic>
        <p:nvPicPr>
          <p:cNvPr id="53250" name="Picture 2"/>
          <p:cNvPicPr>
            <a:picLocks noChangeAspect="1" noChangeArrowheads="1"/>
          </p:cNvPicPr>
          <p:nvPr/>
        </p:nvPicPr>
        <p:blipFill>
          <a:blip r:embed="rId5">
            <a:extLst>
              <a:ext uri="{28A0092B-C50C-407E-A947-70E740481C1C}">
                <a14:useLocalDpi xmlns:a14="http://schemas.microsoft.com/office/drawing/2010/main" val="0"/>
              </a:ext>
            </a:extLst>
          </a:blip>
          <a:srcRect l="7875" t="15137" r="40031" b="21477"/>
          <a:stretch>
            <a:fillRect/>
          </a:stretch>
        </p:blipFill>
        <p:spPr bwMode="auto">
          <a:xfrm>
            <a:off x="107504" y="1902296"/>
            <a:ext cx="3934914" cy="3470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549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5491" grpId="0"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7EECBD1A-47D4-408C-A4FF-D8C3EA79C81A}" type="slidenum">
              <a:rPr lang="fr-FR"/>
              <a:pPr/>
              <a:t>11</a:t>
            </a:fld>
            <a:endParaRPr lang="fr-FR" b="1"/>
          </a:p>
        </p:txBody>
      </p:sp>
      <p:sp>
        <p:nvSpPr>
          <p:cNvPr id="1219586"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sp>
        <p:nvSpPr>
          <p:cNvPr id="1219587" name="Rectangle 3"/>
          <p:cNvSpPr>
            <a:spLocks noGrp="1" noChangeArrowheads="1"/>
          </p:cNvSpPr>
          <p:nvPr>
            <p:ph type="body" idx="1"/>
          </p:nvPr>
        </p:nvSpPr>
        <p:spPr>
          <a:xfrm>
            <a:off x="533400" y="914400"/>
            <a:ext cx="8001000" cy="2514600"/>
          </a:xfrm>
        </p:spPr>
        <p:txBody>
          <a:bodyPr/>
          <a:lstStyle/>
          <a:p>
            <a:pPr>
              <a:lnSpc>
                <a:spcPct val="90000"/>
              </a:lnSpc>
              <a:buFontTx/>
              <a:buNone/>
            </a:pPr>
            <a:r>
              <a:rPr lang="fr-BE" sz="2400" dirty="0" smtClean="0">
                <a:solidFill>
                  <a:schemeClr val="accent1"/>
                </a:solidFill>
              </a:rPr>
              <a:t>Services réseaux de TCP/IP </a:t>
            </a:r>
            <a:r>
              <a:rPr lang="fr-BE" sz="2400" dirty="0">
                <a:solidFill>
                  <a:schemeClr val="accent1"/>
                </a:solidFill>
              </a:rPr>
              <a:t>- Concepts de base</a:t>
            </a:r>
          </a:p>
          <a:p>
            <a:pPr>
              <a:lnSpc>
                <a:spcPct val="90000"/>
              </a:lnSpc>
            </a:pPr>
            <a:r>
              <a:rPr lang="fr-BE" sz="2000" dirty="0" smtClean="0"/>
              <a:t>Service </a:t>
            </a:r>
            <a:r>
              <a:rPr lang="fr-BE" sz="2000" dirty="0"/>
              <a:t>TCP : couche transport « logique » en mode connecté offrant </a:t>
            </a:r>
            <a:r>
              <a:rPr lang="fr-BE" sz="2000" dirty="0" smtClean="0"/>
              <a:t>un </a:t>
            </a:r>
            <a:r>
              <a:rPr lang="fr-BE" sz="2000" dirty="0"/>
              <a:t>service </a:t>
            </a:r>
            <a:r>
              <a:rPr lang="fr-BE" sz="2000" dirty="0" smtClean="0"/>
              <a:t>fiable aux </a:t>
            </a:r>
            <a:r>
              <a:rPr lang="fr-BE" sz="2000" dirty="0"/>
              <a:t>applications de machines hôtes hétérogènes</a:t>
            </a:r>
          </a:p>
          <a:p>
            <a:pPr>
              <a:lnSpc>
                <a:spcPct val="90000"/>
              </a:lnSpc>
            </a:pPr>
            <a:r>
              <a:rPr lang="fr-BE" sz="2000" dirty="0"/>
              <a:t>Service UDP </a:t>
            </a:r>
            <a:r>
              <a:rPr lang="fr-BE" sz="2000" dirty="0" smtClean="0"/>
              <a:t>: service </a:t>
            </a:r>
            <a:r>
              <a:rPr lang="fr-BE" sz="2000" dirty="0"/>
              <a:t>de transport offert en mode non connecté</a:t>
            </a:r>
          </a:p>
          <a:p>
            <a:pPr>
              <a:lnSpc>
                <a:spcPct val="90000"/>
              </a:lnSpc>
            </a:pPr>
            <a:r>
              <a:rPr lang="fr-BE" sz="2000" dirty="0" smtClean="0"/>
              <a:t>Couche </a:t>
            </a:r>
            <a:r>
              <a:rPr lang="fr-BE" sz="2000" dirty="0"/>
              <a:t>IP : couche réseau « logique » en mode non connecté exploitant les services de transfert des réseaux « physiques </a:t>
            </a:r>
            <a:r>
              <a:rPr lang="fr-BE" sz="2000" dirty="0" smtClean="0"/>
              <a:t>»</a:t>
            </a:r>
          </a:p>
          <a:p>
            <a:pPr>
              <a:lnSpc>
                <a:spcPct val="90000"/>
              </a:lnSpc>
            </a:pPr>
            <a:r>
              <a:rPr lang="fr-BE" sz="2000" dirty="0" err="1" smtClean="0"/>
              <a:t>Gateways</a:t>
            </a:r>
            <a:r>
              <a:rPr lang="fr-BE" sz="2000" dirty="0" smtClean="0"/>
              <a:t> ou Routeurs IP : machines reliant les réseaux entre eux</a:t>
            </a:r>
            <a:endParaRPr lang="fr-BE" sz="2000" dirty="0"/>
          </a:p>
        </p:txBody>
      </p:sp>
      <p:pic>
        <p:nvPicPr>
          <p:cNvPr id="1219589" name="Picture 5"/>
          <p:cNvPicPr>
            <a:picLocks noChangeAspect="1" noChangeArrowheads="1"/>
          </p:cNvPicPr>
          <p:nvPr/>
        </p:nvPicPr>
        <p:blipFill>
          <a:blip r:embed="rId4" cstate="print"/>
          <a:srcRect/>
          <a:stretch>
            <a:fillRect/>
          </a:stretch>
        </p:blipFill>
        <p:spPr bwMode="auto">
          <a:xfrm>
            <a:off x="267800" y="4009256"/>
            <a:ext cx="5903359" cy="2372072"/>
          </a:xfrm>
          <a:prstGeom prst="rect">
            <a:avLst/>
          </a:prstGeom>
          <a:noFill/>
        </p:spPr>
      </p:pic>
      <p:grpSp>
        <p:nvGrpSpPr>
          <p:cNvPr id="9" name="Groupe 8"/>
          <p:cNvGrpSpPr/>
          <p:nvPr/>
        </p:nvGrpSpPr>
        <p:grpSpPr>
          <a:xfrm>
            <a:off x="5796136" y="3356992"/>
            <a:ext cx="2952328" cy="1872208"/>
            <a:chOff x="5256978" y="3356992"/>
            <a:chExt cx="3121367" cy="1872208"/>
          </a:xfrm>
        </p:grpSpPr>
        <p:sp>
          <p:nvSpPr>
            <p:cNvPr id="10" name="ZoneTexte 9"/>
            <p:cNvSpPr txBox="1"/>
            <p:nvPr/>
          </p:nvSpPr>
          <p:spPr>
            <a:xfrm>
              <a:off x="5294545" y="3449506"/>
              <a:ext cx="2390398" cy="369332"/>
            </a:xfrm>
            <a:prstGeom prst="rect">
              <a:avLst/>
            </a:prstGeom>
            <a:noFill/>
          </p:spPr>
          <p:txBody>
            <a:bodyPr wrap="none" rtlCol="0">
              <a:spAutoFit/>
            </a:bodyPr>
            <a:lstStyle/>
            <a:p>
              <a:r>
                <a:rPr lang="fr-BE" sz="1800" dirty="0" smtClean="0"/>
                <a:t>Services d’applications </a:t>
              </a:r>
              <a:endParaRPr lang="fr-BE" sz="1800" dirty="0"/>
            </a:p>
          </p:txBody>
        </p:sp>
        <p:sp>
          <p:nvSpPr>
            <p:cNvPr id="11" name="ZoneTexte 10"/>
            <p:cNvSpPr txBox="1"/>
            <p:nvPr/>
          </p:nvSpPr>
          <p:spPr>
            <a:xfrm>
              <a:off x="5292080" y="4005064"/>
              <a:ext cx="3067481" cy="646331"/>
            </a:xfrm>
            <a:prstGeom prst="rect">
              <a:avLst/>
            </a:prstGeom>
            <a:noFill/>
          </p:spPr>
          <p:txBody>
            <a:bodyPr wrap="square" rtlCol="0">
              <a:spAutoFit/>
            </a:bodyPr>
            <a:lstStyle/>
            <a:p>
              <a:r>
                <a:rPr lang="fr-BE" sz="1800" dirty="0" smtClean="0"/>
                <a:t>Services de transport  fiable ou non</a:t>
              </a:r>
              <a:endParaRPr lang="fr-BE" sz="1800" dirty="0"/>
            </a:p>
          </p:txBody>
        </p:sp>
        <p:sp>
          <p:nvSpPr>
            <p:cNvPr id="12" name="ZoneTexte 11"/>
            <p:cNvSpPr txBox="1"/>
            <p:nvPr/>
          </p:nvSpPr>
          <p:spPr>
            <a:xfrm>
              <a:off x="5256978" y="4510861"/>
              <a:ext cx="3121367" cy="646331"/>
            </a:xfrm>
            <a:prstGeom prst="rect">
              <a:avLst/>
            </a:prstGeom>
            <a:noFill/>
          </p:spPr>
          <p:txBody>
            <a:bodyPr wrap="square" rtlCol="0">
              <a:spAutoFit/>
            </a:bodyPr>
            <a:lstStyle/>
            <a:p>
              <a:r>
                <a:rPr lang="fr-BE" sz="1800" dirty="0" smtClean="0"/>
                <a:t>Services de remise de paquet en mode non connecté</a:t>
              </a:r>
              <a:endParaRPr lang="fr-BE" sz="1800" dirty="0"/>
            </a:p>
          </p:txBody>
        </p:sp>
        <p:sp>
          <p:nvSpPr>
            <p:cNvPr id="13" name="Rectangle 12"/>
            <p:cNvSpPr/>
            <p:nvPr/>
          </p:nvSpPr>
          <p:spPr bwMode="auto">
            <a:xfrm>
              <a:off x="5292080" y="3356992"/>
              <a:ext cx="3083800" cy="554360"/>
            </a:xfrm>
            <a:prstGeom prst="rect">
              <a:avLst/>
            </a:prstGeom>
            <a:noFill/>
            <a:ln w="3810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smtClean="0">
                <a:ln>
                  <a:noFill/>
                </a:ln>
                <a:solidFill>
                  <a:schemeClr val="tx1"/>
                </a:solidFill>
                <a:effectLst/>
                <a:latin typeface="Times New Roman" pitchFamily="18" charset="0"/>
              </a:endParaRPr>
            </a:p>
          </p:txBody>
        </p:sp>
        <p:sp>
          <p:nvSpPr>
            <p:cNvPr id="14" name="Rectangle 13"/>
            <p:cNvSpPr/>
            <p:nvPr/>
          </p:nvSpPr>
          <p:spPr bwMode="auto">
            <a:xfrm>
              <a:off x="5275761" y="3933056"/>
              <a:ext cx="3083800" cy="648072"/>
            </a:xfrm>
            <a:prstGeom prst="rect">
              <a:avLst/>
            </a:prstGeom>
            <a:noFill/>
            <a:ln w="3810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smtClean="0">
                <a:ln>
                  <a:noFill/>
                </a:ln>
                <a:solidFill>
                  <a:schemeClr val="tx1"/>
                </a:solidFill>
                <a:effectLst/>
                <a:latin typeface="Times New Roman" pitchFamily="18" charset="0"/>
              </a:endParaRPr>
            </a:p>
          </p:txBody>
        </p:sp>
        <p:sp>
          <p:nvSpPr>
            <p:cNvPr id="15" name="Rectangle 14"/>
            <p:cNvSpPr/>
            <p:nvPr/>
          </p:nvSpPr>
          <p:spPr bwMode="auto">
            <a:xfrm>
              <a:off x="5294545" y="4581128"/>
              <a:ext cx="3083800" cy="648072"/>
            </a:xfrm>
            <a:prstGeom prst="rect">
              <a:avLst/>
            </a:prstGeom>
            <a:noFill/>
            <a:ln w="38100" cap="flat" cmpd="sng" algn="ctr">
              <a:solidFill>
                <a:schemeClr val="accent2"/>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BE" sz="2400" b="0" i="0" u="none" strike="noStrike" cap="none" normalizeH="0" baseline="0" smtClean="0">
                <a:ln>
                  <a:noFill/>
                </a:ln>
                <a:solidFill>
                  <a:schemeClr val="tx1"/>
                </a:solidFill>
                <a:effectLst/>
                <a:latin typeface="Times New Roman" pitchFamily="18" charset="0"/>
              </a:endParaRPr>
            </a:p>
          </p:txBody>
        </p:sp>
      </p:gr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19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19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19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19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19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9587" grpId="0" build="p" bldLvl="2"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A7E345A1-81D8-4F1C-BFEF-A22C08B9D45E}" type="slidenum">
              <a:rPr lang="fr-FR"/>
              <a:pPr/>
              <a:t>12</a:t>
            </a:fld>
            <a:endParaRPr lang="fr-FR" b="1"/>
          </a:p>
        </p:txBody>
      </p:sp>
      <p:sp>
        <p:nvSpPr>
          <p:cNvPr id="1229826"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sp>
        <p:nvSpPr>
          <p:cNvPr id="1229827" name="Rectangle 3"/>
          <p:cNvSpPr>
            <a:spLocks noGrp="1" noChangeArrowheads="1"/>
          </p:cNvSpPr>
          <p:nvPr>
            <p:ph type="body" idx="1"/>
          </p:nvPr>
        </p:nvSpPr>
        <p:spPr>
          <a:xfrm>
            <a:off x="228600" y="914400"/>
            <a:ext cx="8305800" cy="1650504"/>
          </a:xfrm>
        </p:spPr>
        <p:txBody>
          <a:bodyPr/>
          <a:lstStyle/>
          <a:p>
            <a:pPr>
              <a:lnSpc>
                <a:spcPct val="90000"/>
              </a:lnSpc>
              <a:buFontTx/>
              <a:buNone/>
            </a:pPr>
            <a:r>
              <a:rPr lang="fr-BE" sz="2400" dirty="0" smtClean="0">
                <a:solidFill>
                  <a:schemeClr val="accent1"/>
                </a:solidFill>
              </a:rPr>
              <a:t>Modèle d’architecture TCP/IP pour Windows</a:t>
            </a:r>
          </a:p>
          <a:p>
            <a:pPr>
              <a:lnSpc>
                <a:spcPct val="90000"/>
              </a:lnSpc>
            </a:pPr>
            <a:r>
              <a:rPr lang="fr-BE" sz="2000" dirty="0" err="1" smtClean="0"/>
              <a:t>NetBT</a:t>
            </a:r>
            <a:r>
              <a:rPr lang="fr-BE" sz="2000" dirty="0" smtClean="0"/>
              <a:t> et NetBIOS : interface de programmation Microsoft natif</a:t>
            </a:r>
          </a:p>
          <a:p>
            <a:pPr>
              <a:lnSpc>
                <a:spcPct val="90000"/>
              </a:lnSpc>
            </a:pPr>
            <a:r>
              <a:rPr lang="fr-BE" sz="2000" dirty="0" smtClean="0"/>
              <a:t>Windows socket : interface de programmation TCP/IP de Microsoft</a:t>
            </a:r>
          </a:p>
          <a:p>
            <a:pPr>
              <a:lnSpc>
                <a:spcPct val="90000"/>
              </a:lnSpc>
            </a:pPr>
            <a:r>
              <a:rPr lang="fr-BE" sz="2000" dirty="0" smtClean="0"/>
              <a:t>Services et ports TCP et UDP</a:t>
            </a:r>
            <a:endParaRPr lang="fr-BE" sz="2000" dirty="0"/>
          </a:p>
        </p:txBody>
      </p:sp>
      <p:pic>
        <p:nvPicPr>
          <p:cNvPr id="532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728" y="2852936"/>
            <a:ext cx="4554694" cy="2769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325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5171" y="2852936"/>
            <a:ext cx="3882862"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3533735"/>
      </p:ext>
    </p:extLst>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27" grpId="0" build="p" bldLvl="2"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533400" y="685800"/>
            <a:ext cx="7772400" cy="1519064"/>
          </a:xfrm>
        </p:spPr>
        <p:txBody>
          <a:bodyPr anchor="ctr" anchorCtr="1"/>
          <a:lstStyle/>
          <a:p>
            <a:pPr algn="l"/>
            <a:r>
              <a:rPr lang="fr-BE" sz="4800" dirty="0" smtClean="0"/>
              <a:t>Couche IP</a:t>
            </a:r>
            <a:endParaRPr lang="fr-FR" sz="4800" dirty="0"/>
          </a:p>
        </p:txBody>
      </p:sp>
      <p:sp>
        <p:nvSpPr>
          <p:cNvPr id="787459" name="Rectangle 3"/>
          <p:cNvSpPr>
            <a:spLocks noGrp="1" noChangeArrowheads="1"/>
          </p:cNvSpPr>
          <p:nvPr>
            <p:ph type="subTitle" idx="1"/>
          </p:nvPr>
        </p:nvSpPr>
        <p:spPr>
          <a:xfrm>
            <a:off x="762000" y="2057400"/>
            <a:ext cx="7772400" cy="4114800"/>
          </a:xfrm>
        </p:spPr>
        <p:txBody>
          <a:bodyPr/>
          <a:lstStyle/>
          <a:p>
            <a:pPr marL="457200" lvl="1" indent="0">
              <a:buFont typeface="Wingdings" pitchFamily="2" charset="2"/>
              <a:buChar char="Ø"/>
            </a:pPr>
            <a:r>
              <a:rPr lang="fr-BE" dirty="0" smtClean="0"/>
              <a:t> Paquet </a:t>
            </a:r>
            <a:r>
              <a:rPr lang="fr-BE" dirty="0"/>
              <a:t>IP </a:t>
            </a:r>
          </a:p>
          <a:p>
            <a:pPr marL="457200" lvl="1" indent="0">
              <a:buFont typeface="Wingdings" pitchFamily="2" charset="2"/>
              <a:buChar char="Ø"/>
            </a:pPr>
            <a:r>
              <a:rPr lang="fr-BE" dirty="0"/>
              <a:t> Adressage du réseau logique</a:t>
            </a:r>
          </a:p>
          <a:p>
            <a:pPr marL="457200" lvl="1" indent="0">
              <a:buFont typeface="Wingdings" pitchFamily="2" charset="2"/>
              <a:buChar char="Ø"/>
            </a:pPr>
            <a:r>
              <a:rPr lang="fr-BE" dirty="0"/>
              <a:t> Utilitaires réseaux</a:t>
            </a:r>
          </a:p>
          <a:p>
            <a:pPr marL="457200" lvl="1" indent="0">
              <a:buFont typeface="Wingdings" pitchFamily="2" charset="2"/>
              <a:buChar char="Ø"/>
            </a:pPr>
            <a:r>
              <a:rPr lang="fr-BE" dirty="0"/>
              <a:t> IPv6</a:t>
            </a:r>
          </a:p>
        </p:txBody>
      </p:sp>
    </p:spTree>
  </p:cSld>
  <p:clrMapOvr>
    <a:masterClrMapping/>
  </p:clrMapOvr>
  <p:transition>
    <p:sndAc>
      <p:stSnd>
        <p:snd r:embed="rId3" name="ZOUM.WAV"/>
      </p:stSnd>
    </p:sndAc>
  </p:transition>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11"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12" name="Espace réservé du numéro de diapositive 5"/>
          <p:cNvSpPr>
            <a:spLocks noGrp="1"/>
          </p:cNvSpPr>
          <p:nvPr>
            <p:ph type="sldNum" sz="quarter" idx="12"/>
          </p:nvPr>
        </p:nvSpPr>
        <p:spPr/>
        <p:txBody>
          <a:bodyPr/>
          <a:lstStyle/>
          <a:p>
            <a:fld id="{BDED269D-4B81-40BC-81D3-562BEAAAA44A}" type="slidenum">
              <a:rPr lang="fr-FR"/>
              <a:pPr/>
              <a:t>14</a:t>
            </a:fld>
            <a:endParaRPr lang="fr-FR" b="1"/>
          </a:p>
        </p:txBody>
      </p:sp>
      <p:sp>
        <p:nvSpPr>
          <p:cNvPr id="1356802" name="Rectangle 2"/>
          <p:cNvSpPr>
            <a:spLocks noGrp="1" noChangeArrowheads="1"/>
          </p:cNvSpPr>
          <p:nvPr>
            <p:ph type="title"/>
          </p:nvPr>
        </p:nvSpPr>
        <p:spPr/>
        <p:txBody>
          <a:bodyPr/>
          <a:lstStyle/>
          <a:p>
            <a:r>
              <a:rPr lang="fr-BE" sz="4000">
                <a:solidFill>
                  <a:schemeClr val="accent1"/>
                </a:solidFill>
              </a:rPr>
              <a:t>Paquet IP</a:t>
            </a:r>
            <a:endParaRPr lang="fr-FR" sz="4000">
              <a:solidFill>
                <a:schemeClr val="accent1"/>
              </a:solidFill>
            </a:endParaRPr>
          </a:p>
        </p:txBody>
      </p:sp>
      <p:sp>
        <p:nvSpPr>
          <p:cNvPr id="1356803" name="Rectangle 3"/>
          <p:cNvSpPr>
            <a:spLocks noGrp="1" noChangeArrowheads="1"/>
          </p:cNvSpPr>
          <p:nvPr>
            <p:ph type="body" idx="1"/>
          </p:nvPr>
        </p:nvSpPr>
        <p:spPr>
          <a:xfrm>
            <a:off x="533400" y="914400"/>
            <a:ext cx="8001000" cy="914400"/>
          </a:xfrm>
        </p:spPr>
        <p:txBody>
          <a:bodyPr/>
          <a:lstStyle/>
          <a:p>
            <a:pPr>
              <a:lnSpc>
                <a:spcPct val="90000"/>
              </a:lnSpc>
              <a:buFontTx/>
              <a:buNone/>
            </a:pPr>
            <a:r>
              <a:rPr lang="fr-BE">
                <a:solidFill>
                  <a:schemeClr val="accent1"/>
                </a:solidFill>
              </a:rPr>
              <a:t>Structure du datagramme IP</a:t>
            </a:r>
          </a:p>
          <a:p>
            <a:pPr>
              <a:lnSpc>
                <a:spcPct val="90000"/>
              </a:lnSpc>
            </a:pPr>
            <a:r>
              <a:rPr lang="fr-BE" sz="2000"/>
              <a:t>Datagramme = entête  (taille variable) + champ données</a:t>
            </a:r>
          </a:p>
        </p:txBody>
      </p:sp>
      <p:pic>
        <p:nvPicPr>
          <p:cNvPr id="1356804" name="Picture 4"/>
          <p:cNvPicPr>
            <a:picLocks noChangeAspect="1" noChangeArrowheads="1"/>
          </p:cNvPicPr>
          <p:nvPr/>
        </p:nvPicPr>
        <p:blipFill>
          <a:blip r:embed="rId4" cstate="print"/>
          <a:srcRect/>
          <a:stretch>
            <a:fillRect/>
          </a:stretch>
        </p:blipFill>
        <p:spPr bwMode="auto">
          <a:xfrm>
            <a:off x="3048000" y="1968500"/>
            <a:ext cx="5562600" cy="4394200"/>
          </a:xfrm>
          <a:prstGeom prst="rect">
            <a:avLst/>
          </a:prstGeom>
          <a:noFill/>
        </p:spPr>
      </p:pic>
      <p:sp>
        <p:nvSpPr>
          <p:cNvPr id="1356805" name="Rectangle 5"/>
          <p:cNvSpPr>
            <a:spLocks noChangeArrowheads="1"/>
          </p:cNvSpPr>
          <p:nvPr/>
        </p:nvSpPr>
        <p:spPr bwMode="auto">
          <a:xfrm>
            <a:off x="533400" y="1981200"/>
            <a:ext cx="2514600" cy="44196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sz="2000" u="sng"/>
              <a:t>Champ données</a:t>
            </a:r>
            <a:r>
              <a:rPr lang="fr-BE" sz="2000"/>
              <a:t> </a:t>
            </a:r>
          </a:p>
          <a:p>
            <a:pPr marL="342900" indent="-342900">
              <a:spcBef>
                <a:spcPct val="20000"/>
              </a:spcBef>
              <a:buClr>
                <a:schemeClr val="tx2"/>
              </a:buClr>
            </a:pPr>
            <a:r>
              <a:rPr lang="fr-BE" sz="2000"/>
              <a:t>Contient soit :</a:t>
            </a:r>
          </a:p>
          <a:p>
            <a:pPr marL="342900" indent="-342900">
              <a:spcBef>
                <a:spcPct val="20000"/>
              </a:spcBef>
              <a:buClr>
                <a:schemeClr val="tx2"/>
              </a:buClr>
              <a:buFontTx/>
              <a:buChar char="•"/>
            </a:pPr>
            <a:r>
              <a:rPr lang="fr-BE" sz="2000"/>
              <a:t>segment TCP/UDP</a:t>
            </a:r>
          </a:p>
          <a:p>
            <a:pPr marL="342900" indent="-342900">
              <a:spcBef>
                <a:spcPct val="20000"/>
              </a:spcBef>
              <a:buClr>
                <a:schemeClr val="tx2"/>
              </a:buClr>
              <a:buFontTx/>
              <a:buChar char="•"/>
            </a:pPr>
            <a:r>
              <a:rPr lang="fr-BE" sz="2000"/>
              <a:t>Message ICMP / OSPF</a:t>
            </a:r>
          </a:p>
          <a:p>
            <a:pPr marL="342900" indent="-342900">
              <a:spcBef>
                <a:spcPct val="20000"/>
              </a:spcBef>
              <a:buClr>
                <a:schemeClr val="tx2"/>
              </a:buClr>
            </a:pPr>
            <a:r>
              <a:rPr lang="fr-BE" sz="2000" u="sng"/>
              <a:t>VER</a:t>
            </a:r>
            <a:r>
              <a:rPr lang="fr-BE" sz="2000"/>
              <a:t> (4 bits)</a:t>
            </a:r>
          </a:p>
          <a:p>
            <a:pPr marL="342900" indent="-342900">
              <a:spcBef>
                <a:spcPct val="20000"/>
              </a:spcBef>
              <a:buClr>
                <a:schemeClr val="tx2"/>
              </a:buClr>
            </a:pPr>
            <a:r>
              <a:rPr lang="fr-BE" sz="2000" u="sng"/>
              <a:t>IHL</a:t>
            </a:r>
            <a:r>
              <a:rPr lang="fr-BE" sz="2000"/>
              <a:t> (4 bits)</a:t>
            </a:r>
          </a:p>
        </p:txBody>
      </p:sp>
      <p:sp>
        <p:nvSpPr>
          <p:cNvPr id="1356806" name="Line 6"/>
          <p:cNvSpPr>
            <a:spLocks noChangeShapeType="1"/>
          </p:cNvSpPr>
          <p:nvPr/>
        </p:nvSpPr>
        <p:spPr bwMode="auto">
          <a:xfrm>
            <a:off x="3886200" y="2819400"/>
            <a:ext cx="457200" cy="0"/>
          </a:xfrm>
          <a:prstGeom prst="line">
            <a:avLst/>
          </a:prstGeom>
          <a:noFill/>
          <a:ln w="38100">
            <a:solidFill>
              <a:schemeClr val="accent2"/>
            </a:solidFill>
            <a:round/>
            <a:headEnd type="none" w="sm" len="sm"/>
            <a:tailEnd type="none" w="sm" len="sm"/>
          </a:ln>
          <a:effectLst/>
        </p:spPr>
        <p:txBody>
          <a:bodyPr/>
          <a:lstStyle/>
          <a:p>
            <a:endParaRPr lang="fr-BE"/>
          </a:p>
        </p:txBody>
      </p:sp>
      <p:sp>
        <p:nvSpPr>
          <p:cNvPr id="1356807" name="Line 7"/>
          <p:cNvSpPr>
            <a:spLocks noChangeShapeType="1"/>
          </p:cNvSpPr>
          <p:nvPr/>
        </p:nvSpPr>
        <p:spPr bwMode="auto">
          <a:xfrm flipV="1">
            <a:off x="1981200" y="2895600"/>
            <a:ext cx="2133600" cy="1447800"/>
          </a:xfrm>
          <a:prstGeom prst="line">
            <a:avLst/>
          </a:prstGeom>
          <a:noFill/>
          <a:ln w="38100">
            <a:solidFill>
              <a:schemeClr val="accent2"/>
            </a:solidFill>
            <a:round/>
            <a:headEnd type="none" w="sm" len="sm"/>
            <a:tailEnd type="triangle" w="sm" len="sm"/>
          </a:ln>
          <a:effectLst/>
        </p:spPr>
        <p:txBody>
          <a:bodyPr/>
          <a:lstStyle/>
          <a:p>
            <a:endParaRPr lang="fr-BE"/>
          </a:p>
        </p:txBody>
      </p:sp>
      <p:sp>
        <p:nvSpPr>
          <p:cNvPr id="1356808" name="Line 8"/>
          <p:cNvSpPr>
            <a:spLocks noChangeShapeType="1"/>
          </p:cNvSpPr>
          <p:nvPr/>
        </p:nvSpPr>
        <p:spPr bwMode="auto">
          <a:xfrm>
            <a:off x="3276600" y="2819400"/>
            <a:ext cx="457200" cy="0"/>
          </a:xfrm>
          <a:prstGeom prst="line">
            <a:avLst/>
          </a:prstGeom>
          <a:noFill/>
          <a:ln w="38100">
            <a:solidFill>
              <a:schemeClr val="accent2"/>
            </a:solidFill>
            <a:round/>
            <a:headEnd type="none" w="sm" len="sm"/>
            <a:tailEnd type="none" w="sm" len="sm"/>
          </a:ln>
          <a:effectLst/>
        </p:spPr>
        <p:txBody>
          <a:bodyPr/>
          <a:lstStyle/>
          <a:p>
            <a:endParaRPr lang="fr-BE"/>
          </a:p>
        </p:txBody>
      </p:sp>
      <p:sp>
        <p:nvSpPr>
          <p:cNvPr id="1356809" name="Line 9"/>
          <p:cNvSpPr>
            <a:spLocks noChangeShapeType="1"/>
          </p:cNvSpPr>
          <p:nvPr/>
        </p:nvSpPr>
        <p:spPr bwMode="auto">
          <a:xfrm flipV="1">
            <a:off x="2057400" y="2819400"/>
            <a:ext cx="1371600" cy="1143000"/>
          </a:xfrm>
          <a:prstGeom prst="line">
            <a:avLst/>
          </a:prstGeom>
          <a:noFill/>
          <a:ln w="38100">
            <a:solidFill>
              <a:schemeClr val="accent2"/>
            </a:solidFill>
            <a:round/>
            <a:headEnd type="none" w="sm" len="sm"/>
            <a:tailEnd type="triangle" w="sm" len="sm"/>
          </a:ln>
          <a:effectLst/>
        </p:spPr>
        <p:txBody>
          <a:bodyPr/>
          <a:lstStyle/>
          <a:p>
            <a:endParaRPr lang="fr-BE"/>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68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68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680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5680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5680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56805">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56805">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5680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6803" grpId="0" build="p" bldLvl="2" autoUpdateAnimBg="0"/>
      <p:bldP spid="1356805" grpId="0" build="p" bldLvl="2"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7"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8" name="Espace réservé du numéro de diapositive 5"/>
          <p:cNvSpPr>
            <a:spLocks noGrp="1"/>
          </p:cNvSpPr>
          <p:nvPr>
            <p:ph type="sldNum" sz="quarter" idx="12"/>
          </p:nvPr>
        </p:nvSpPr>
        <p:spPr/>
        <p:txBody>
          <a:bodyPr/>
          <a:lstStyle/>
          <a:p>
            <a:fld id="{BAB6DAED-4E87-480E-881B-F524C8E79049}" type="slidenum">
              <a:rPr lang="fr-FR"/>
              <a:pPr/>
              <a:t>15</a:t>
            </a:fld>
            <a:endParaRPr lang="fr-FR" b="1"/>
          </a:p>
        </p:txBody>
      </p:sp>
      <p:sp>
        <p:nvSpPr>
          <p:cNvPr id="1358850" name="Rectangle 2"/>
          <p:cNvSpPr>
            <a:spLocks noGrp="1" noChangeArrowheads="1"/>
          </p:cNvSpPr>
          <p:nvPr>
            <p:ph type="title"/>
          </p:nvPr>
        </p:nvSpPr>
        <p:spPr/>
        <p:txBody>
          <a:bodyPr/>
          <a:lstStyle/>
          <a:p>
            <a:r>
              <a:rPr lang="fr-BE" sz="4000">
                <a:solidFill>
                  <a:schemeClr val="accent1"/>
                </a:solidFill>
              </a:rPr>
              <a:t>Paquet IP</a:t>
            </a:r>
            <a:endParaRPr lang="fr-FR" sz="4000">
              <a:solidFill>
                <a:schemeClr val="accent1"/>
              </a:solidFill>
            </a:endParaRPr>
          </a:p>
        </p:txBody>
      </p:sp>
      <p:sp>
        <p:nvSpPr>
          <p:cNvPr id="1358852" name="Rectangle 4"/>
          <p:cNvSpPr>
            <a:spLocks noChangeArrowheads="1"/>
          </p:cNvSpPr>
          <p:nvPr/>
        </p:nvSpPr>
        <p:spPr bwMode="auto">
          <a:xfrm>
            <a:off x="533400" y="908050"/>
            <a:ext cx="7924800" cy="153035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a:solidFill>
                  <a:srgbClr val="FF9900"/>
                </a:solidFill>
              </a:rPr>
              <a:t>Description des champs</a:t>
            </a:r>
          </a:p>
          <a:p>
            <a:pPr marL="342900" indent="-342900">
              <a:spcBef>
                <a:spcPct val="20000"/>
              </a:spcBef>
              <a:buClr>
                <a:schemeClr val="tx2"/>
              </a:buClr>
              <a:buFontTx/>
              <a:buChar char="•"/>
            </a:pPr>
            <a:r>
              <a:rPr lang="fr-BE" sz="2000"/>
              <a:t>Champ TOS (Type Of Service) (8 bits) : type d’acheminement attendu des passerelles</a:t>
            </a:r>
          </a:p>
          <a:p>
            <a:pPr marL="342900" indent="-342900">
              <a:spcBef>
                <a:spcPct val="20000"/>
              </a:spcBef>
              <a:buClr>
                <a:schemeClr val="tx2"/>
              </a:buClr>
              <a:buFontTx/>
              <a:buChar char="•"/>
            </a:pPr>
            <a:r>
              <a:rPr lang="fr-BE" sz="2000"/>
              <a:t>Remplacé par « Differentiated services (DiffServ) » pour répondre à la nécessité de QoS et différentiation des flux</a:t>
            </a:r>
          </a:p>
        </p:txBody>
      </p:sp>
      <p:pic>
        <p:nvPicPr>
          <p:cNvPr id="1358853" name="Picture 5"/>
          <p:cNvPicPr>
            <a:picLocks noChangeAspect="1" noChangeArrowheads="1"/>
          </p:cNvPicPr>
          <p:nvPr/>
        </p:nvPicPr>
        <p:blipFill>
          <a:blip r:embed="rId4" cstate="print"/>
          <a:srcRect/>
          <a:stretch>
            <a:fillRect/>
          </a:stretch>
        </p:blipFill>
        <p:spPr bwMode="auto">
          <a:xfrm>
            <a:off x="1219200" y="2630488"/>
            <a:ext cx="6248400" cy="1951037"/>
          </a:xfrm>
          <a:prstGeom prst="rect">
            <a:avLst/>
          </a:prstGeom>
          <a:noFill/>
        </p:spPr>
      </p:pic>
      <p:pic>
        <p:nvPicPr>
          <p:cNvPr id="1358854" name="Picture 6"/>
          <p:cNvPicPr>
            <a:picLocks noChangeAspect="1" noChangeArrowheads="1"/>
          </p:cNvPicPr>
          <p:nvPr/>
        </p:nvPicPr>
        <p:blipFill>
          <a:blip r:embed="rId5" cstate="print"/>
          <a:srcRect/>
          <a:stretch>
            <a:fillRect/>
          </a:stretch>
        </p:blipFill>
        <p:spPr bwMode="auto">
          <a:xfrm>
            <a:off x="1524000" y="4343400"/>
            <a:ext cx="5867400" cy="2058988"/>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5885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5885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5885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8852" grpId="0" build="p" bldLvl="2"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5"/>
          <p:cNvSpPr>
            <a:spLocks noGrp="1"/>
          </p:cNvSpPr>
          <p:nvPr>
            <p:ph type="sldNum" sz="quarter" idx="12"/>
          </p:nvPr>
        </p:nvSpPr>
        <p:spPr/>
        <p:txBody>
          <a:bodyPr/>
          <a:lstStyle/>
          <a:p>
            <a:fld id="{A8049EB0-0C56-4872-89F6-814129236AAE}" type="slidenum">
              <a:rPr lang="fr-FR"/>
              <a:pPr/>
              <a:t>16</a:t>
            </a:fld>
            <a:endParaRPr lang="fr-FR" b="1"/>
          </a:p>
        </p:txBody>
      </p:sp>
      <p:sp>
        <p:nvSpPr>
          <p:cNvPr id="1360898" name="Rectangle 1026"/>
          <p:cNvSpPr>
            <a:spLocks noGrp="1" noChangeArrowheads="1"/>
          </p:cNvSpPr>
          <p:nvPr>
            <p:ph type="title"/>
          </p:nvPr>
        </p:nvSpPr>
        <p:spPr/>
        <p:txBody>
          <a:bodyPr/>
          <a:lstStyle/>
          <a:p>
            <a:r>
              <a:rPr lang="fr-BE" sz="4000">
                <a:solidFill>
                  <a:schemeClr val="accent1"/>
                </a:solidFill>
              </a:rPr>
              <a:t>Paquet IP</a:t>
            </a:r>
            <a:endParaRPr lang="fr-FR" sz="4000">
              <a:solidFill>
                <a:schemeClr val="accent1"/>
              </a:solidFill>
            </a:endParaRPr>
          </a:p>
        </p:txBody>
      </p:sp>
      <p:sp>
        <p:nvSpPr>
          <p:cNvPr id="1360900" name="Rectangle 1028"/>
          <p:cNvSpPr>
            <a:spLocks noChangeArrowheads="1"/>
          </p:cNvSpPr>
          <p:nvPr/>
        </p:nvSpPr>
        <p:spPr bwMode="auto">
          <a:xfrm>
            <a:off x="533400" y="908050"/>
            <a:ext cx="7924800" cy="549275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a:solidFill>
                  <a:srgbClr val="FF9900"/>
                </a:solidFill>
              </a:rPr>
              <a:t>Description des champs (suite)</a:t>
            </a:r>
          </a:p>
          <a:p>
            <a:pPr marL="342900" indent="-342900">
              <a:spcBef>
                <a:spcPct val="20000"/>
              </a:spcBef>
              <a:buClr>
                <a:schemeClr val="tx2"/>
              </a:buClr>
              <a:buFontTx/>
              <a:buChar char="•"/>
            </a:pPr>
            <a:r>
              <a:rPr lang="fr-BE" sz="2000"/>
              <a:t>Remplacé par « Differentiated services (DiffServ) »</a:t>
            </a:r>
          </a:p>
          <a:p>
            <a:pPr marL="819150" lvl="1" indent="-285750">
              <a:spcBef>
                <a:spcPct val="20000"/>
              </a:spcBef>
              <a:buClr>
                <a:schemeClr val="tx2"/>
              </a:buClr>
              <a:buFontTx/>
              <a:buChar char="•"/>
            </a:pPr>
            <a:r>
              <a:rPr lang="fr-BE" sz="2000"/>
              <a:t>Nécessité de QoS et différentiation des flux</a:t>
            </a:r>
          </a:p>
          <a:p>
            <a:pPr marL="819150" lvl="1" indent="-285750">
              <a:spcBef>
                <a:spcPct val="20000"/>
              </a:spcBef>
              <a:buClr>
                <a:schemeClr val="tx2"/>
              </a:buClr>
              <a:buFontTx/>
              <a:buChar char="•"/>
            </a:pPr>
            <a:r>
              <a:rPr lang="fr-BE" sz="2000"/>
              <a:t>DS remplace TOS</a:t>
            </a:r>
          </a:p>
          <a:p>
            <a:pPr marL="342900" indent="-342900">
              <a:spcBef>
                <a:spcPct val="20000"/>
              </a:spcBef>
              <a:buClr>
                <a:schemeClr val="tx2"/>
              </a:buClr>
              <a:buFontTx/>
              <a:buChar char="•"/>
            </a:pPr>
            <a:r>
              <a:rPr lang="fr-BE" sz="2000"/>
              <a:t>LEN (16 bits) : longueur total en bytes</a:t>
            </a:r>
          </a:p>
          <a:p>
            <a:pPr marL="342900" indent="-342900">
              <a:spcBef>
                <a:spcPct val="20000"/>
              </a:spcBef>
              <a:buClr>
                <a:schemeClr val="tx2"/>
              </a:buClr>
              <a:buFontTx/>
              <a:buChar char="•"/>
            </a:pPr>
            <a:r>
              <a:rPr lang="fr-BE" sz="2000"/>
              <a:t>ID (16 bits) : identifie le datagramme et tous les fragments éventuels</a:t>
            </a:r>
          </a:p>
          <a:p>
            <a:pPr marL="342900" indent="-342900">
              <a:spcBef>
                <a:spcPct val="20000"/>
              </a:spcBef>
              <a:buClr>
                <a:schemeClr val="tx2"/>
              </a:buClr>
              <a:buFontTx/>
              <a:buChar char="•"/>
            </a:pPr>
            <a:r>
              <a:rPr lang="fr-BE" sz="2000"/>
              <a:t>DF (1 bit) : « don’t fragment »</a:t>
            </a:r>
          </a:p>
          <a:p>
            <a:pPr marL="342900" indent="-342900">
              <a:spcBef>
                <a:spcPct val="20000"/>
              </a:spcBef>
              <a:buClr>
                <a:schemeClr val="tx2"/>
              </a:buClr>
              <a:buFontTx/>
              <a:buChar char="•"/>
            </a:pPr>
            <a:r>
              <a:rPr lang="fr-BE" sz="2000"/>
              <a:t>MF (1 bit) : « more fragment »</a:t>
            </a:r>
          </a:p>
          <a:p>
            <a:pPr marL="342900" indent="-342900">
              <a:spcBef>
                <a:spcPct val="20000"/>
              </a:spcBef>
              <a:buClr>
                <a:schemeClr val="tx2"/>
              </a:buClr>
              <a:buFontTx/>
              <a:buChar char="•"/>
            </a:pPr>
            <a:r>
              <a:rPr lang="fr-BE" sz="2000"/>
              <a:t>Offset (13 bits) : position du fragment dans le datagramme d’origine</a:t>
            </a:r>
          </a:p>
          <a:p>
            <a:pPr marL="342900" indent="-342900">
              <a:spcBef>
                <a:spcPct val="20000"/>
              </a:spcBef>
              <a:buClr>
                <a:schemeClr val="tx2"/>
              </a:buClr>
              <a:buFontTx/>
              <a:buChar char="•"/>
            </a:pPr>
            <a:r>
              <a:rPr lang="fr-BE" sz="2000"/>
              <a:t>TTL (8 bits) : « time to live »</a:t>
            </a:r>
          </a:p>
          <a:p>
            <a:pPr marL="342900" indent="-342900">
              <a:spcBef>
                <a:spcPct val="20000"/>
              </a:spcBef>
              <a:buClr>
                <a:schemeClr val="tx2"/>
              </a:buClr>
              <a:buFontTx/>
              <a:buChar char="•"/>
            </a:pPr>
            <a:r>
              <a:rPr lang="fr-BE" sz="2000"/>
              <a:t>Protocole (8 bits) : numéro de code du protocole transporté</a:t>
            </a:r>
          </a:p>
          <a:p>
            <a:pPr marL="342900" indent="-342900">
              <a:spcBef>
                <a:spcPct val="20000"/>
              </a:spcBef>
              <a:buClr>
                <a:schemeClr val="tx2"/>
              </a:buClr>
              <a:buFontTx/>
              <a:buChar char="•"/>
            </a:pPr>
            <a:r>
              <a:rPr lang="fr-BE" sz="2000"/>
              <a:t>Checksum (16 bits) : somme de contrôle sur l’en-tête IP</a:t>
            </a:r>
          </a:p>
          <a:p>
            <a:pPr marL="342900" indent="-342900">
              <a:spcBef>
                <a:spcPct val="20000"/>
              </a:spcBef>
              <a:buClr>
                <a:schemeClr val="tx2"/>
              </a:buClr>
              <a:buFontTx/>
              <a:buChar char="•"/>
            </a:pPr>
            <a:r>
              <a:rPr lang="fr-BE" sz="2000"/>
              <a:t>2 champs adresses IP</a:t>
            </a:r>
          </a:p>
          <a:p>
            <a:pPr marL="342900" indent="-342900">
              <a:spcBef>
                <a:spcPct val="20000"/>
              </a:spcBef>
              <a:buClr>
                <a:schemeClr val="tx2"/>
              </a:buClr>
              <a:buFontTx/>
              <a:buChar char="•"/>
            </a:pPr>
            <a:r>
              <a:rPr lang="fr-BE" sz="2000"/>
              <a:t>Champs d’options + bourrage mot : optionnels </a:t>
            </a:r>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6090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6090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6090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6090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6090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6090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6090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6090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6090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360900">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360900">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499"/>
                                          </p:stCondLst>
                                        </p:cTn>
                                        <p:tgtEl>
                                          <p:spTgt spid="1360900">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1360900">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136090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0900" grpId="0" build="p" bldLvl="2"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8"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9" name="Espace réservé du numéro de diapositive 5"/>
          <p:cNvSpPr>
            <a:spLocks noGrp="1"/>
          </p:cNvSpPr>
          <p:nvPr>
            <p:ph type="sldNum" sz="quarter" idx="12"/>
          </p:nvPr>
        </p:nvSpPr>
        <p:spPr/>
        <p:txBody>
          <a:bodyPr/>
          <a:lstStyle/>
          <a:p>
            <a:fld id="{438AEDFD-0E24-4A68-AECC-2F4B7606838F}" type="slidenum">
              <a:rPr lang="fr-FR"/>
              <a:pPr/>
              <a:t>17</a:t>
            </a:fld>
            <a:endParaRPr lang="fr-FR" b="1"/>
          </a:p>
        </p:txBody>
      </p:sp>
      <p:sp>
        <p:nvSpPr>
          <p:cNvPr id="1287170" name="Rectangle 1026"/>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287171" name="Rectangle 1027"/>
          <p:cNvSpPr>
            <a:spLocks noGrp="1" noChangeArrowheads="1"/>
          </p:cNvSpPr>
          <p:nvPr>
            <p:ph type="body" idx="1"/>
          </p:nvPr>
        </p:nvSpPr>
        <p:spPr>
          <a:xfrm>
            <a:off x="533400" y="914400"/>
            <a:ext cx="8001000" cy="1600200"/>
          </a:xfrm>
        </p:spPr>
        <p:txBody>
          <a:bodyPr/>
          <a:lstStyle/>
          <a:p>
            <a:pPr>
              <a:lnSpc>
                <a:spcPct val="90000"/>
              </a:lnSpc>
              <a:buFontTx/>
              <a:buNone/>
            </a:pPr>
            <a:r>
              <a:rPr lang="fr-BE" sz="2400">
                <a:solidFill>
                  <a:schemeClr val="accent1"/>
                </a:solidFill>
              </a:rPr>
              <a:t>Techniques d’adressage</a:t>
            </a:r>
          </a:p>
          <a:p>
            <a:pPr>
              <a:lnSpc>
                <a:spcPct val="90000"/>
              </a:lnSpc>
            </a:pPr>
            <a:r>
              <a:rPr lang="fr-BE" sz="1800"/>
              <a:t>Chaque réseau IP a une @ : Net_Id</a:t>
            </a:r>
          </a:p>
          <a:p>
            <a:pPr>
              <a:lnSpc>
                <a:spcPct val="90000"/>
              </a:lnSpc>
            </a:pPr>
            <a:r>
              <a:rPr lang="fr-BE" sz="1800"/>
              <a:t>Adresse  hiérarchique : @réseau - @hôte</a:t>
            </a:r>
          </a:p>
          <a:p>
            <a:pPr>
              <a:lnSpc>
                <a:spcPct val="90000"/>
              </a:lnSpc>
            </a:pPr>
            <a:r>
              <a:rPr lang="fr-BE" sz="1800"/>
              <a:t>Routage inter réseau : Net_Id</a:t>
            </a:r>
          </a:p>
          <a:p>
            <a:pPr>
              <a:lnSpc>
                <a:spcPct val="90000"/>
              </a:lnSpc>
            </a:pPr>
            <a:r>
              <a:rPr lang="fr-BE" sz="1800"/>
              <a:t>Adressage par classes (encore utilisé sur les LAN privés)</a:t>
            </a:r>
          </a:p>
        </p:txBody>
      </p:sp>
      <p:sp>
        <p:nvSpPr>
          <p:cNvPr id="1287172" name="Rectangle 1028"/>
          <p:cNvSpPr>
            <a:spLocks noChangeArrowheads="1"/>
          </p:cNvSpPr>
          <p:nvPr/>
        </p:nvSpPr>
        <p:spPr bwMode="auto">
          <a:xfrm>
            <a:off x="0" y="919163"/>
            <a:ext cx="9144000" cy="822325"/>
          </a:xfrm>
          <a:prstGeom prst="rect">
            <a:avLst/>
          </a:prstGeom>
          <a:noFill/>
          <a:ln w="38100">
            <a:noFill/>
            <a:miter lim="800000"/>
            <a:headEnd type="none" w="sm" len="sm"/>
            <a:tailEnd type="none" w="sm" len="sm"/>
          </a:ln>
          <a:effectLst/>
        </p:spPr>
        <p:txBody>
          <a:bodyPr>
            <a:spAutoFit/>
          </a:bodyPr>
          <a:lstStyle/>
          <a:p>
            <a:r>
              <a:rPr lang="fr-FR"/>
              <a:t/>
            </a:r>
            <a:br>
              <a:rPr lang="fr-FR"/>
            </a:br>
            <a:endParaRPr lang="fr-FR"/>
          </a:p>
        </p:txBody>
      </p:sp>
      <p:pic>
        <p:nvPicPr>
          <p:cNvPr id="1287174" name="Picture 1030"/>
          <p:cNvPicPr>
            <a:picLocks noChangeAspect="1" noChangeArrowheads="1"/>
          </p:cNvPicPr>
          <p:nvPr/>
        </p:nvPicPr>
        <p:blipFill>
          <a:blip r:embed="rId4" cstate="print"/>
          <a:srcRect/>
          <a:stretch>
            <a:fillRect/>
          </a:stretch>
        </p:blipFill>
        <p:spPr bwMode="auto">
          <a:xfrm>
            <a:off x="6267450" y="990600"/>
            <a:ext cx="2343150" cy="1447800"/>
          </a:xfrm>
          <a:prstGeom prst="rect">
            <a:avLst/>
          </a:prstGeom>
          <a:noFill/>
        </p:spPr>
      </p:pic>
      <p:pic>
        <p:nvPicPr>
          <p:cNvPr id="1287175" name="Picture 1031" descr="5-55"/>
          <p:cNvPicPr>
            <a:picLocks noChangeAspect="1" noChangeArrowheads="1"/>
          </p:cNvPicPr>
          <p:nvPr/>
        </p:nvPicPr>
        <p:blipFill>
          <a:blip r:embed="rId5" cstate="print"/>
          <a:srcRect/>
          <a:stretch>
            <a:fillRect/>
          </a:stretch>
        </p:blipFill>
        <p:spPr bwMode="auto">
          <a:xfrm>
            <a:off x="1089025" y="2925763"/>
            <a:ext cx="7521575" cy="3475037"/>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71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71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71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871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871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7171" grpId="0" build="p" bldLvl="2"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635E2803-BEB3-4CC0-B662-B61032A1FDBA}" type="slidenum">
              <a:rPr lang="fr-FR"/>
              <a:pPr/>
              <a:t>18</a:t>
            </a:fld>
            <a:endParaRPr lang="fr-FR" b="1"/>
          </a:p>
        </p:txBody>
      </p:sp>
      <p:sp>
        <p:nvSpPr>
          <p:cNvPr id="1238018"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238019" name="Rectangle 3"/>
          <p:cNvSpPr>
            <a:spLocks noGrp="1" noChangeArrowheads="1"/>
          </p:cNvSpPr>
          <p:nvPr>
            <p:ph type="body" idx="1"/>
          </p:nvPr>
        </p:nvSpPr>
        <p:spPr>
          <a:xfrm>
            <a:off x="533400" y="914400"/>
            <a:ext cx="8001000" cy="1981200"/>
          </a:xfrm>
        </p:spPr>
        <p:txBody>
          <a:bodyPr/>
          <a:lstStyle/>
          <a:p>
            <a:pPr>
              <a:lnSpc>
                <a:spcPct val="90000"/>
              </a:lnSpc>
              <a:buFontTx/>
              <a:buNone/>
            </a:pPr>
            <a:r>
              <a:rPr lang="fr-BE" sz="2800">
                <a:solidFill>
                  <a:schemeClr val="accent1"/>
                </a:solidFill>
              </a:rPr>
              <a:t>Adresses spéciales</a:t>
            </a:r>
          </a:p>
          <a:p>
            <a:pPr>
              <a:lnSpc>
                <a:spcPct val="90000"/>
              </a:lnSpc>
            </a:pPr>
            <a:r>
              <a:rPr lang="fr-BE" sz="2400"/>
              <a:t>Ces adresses ne sont pas des adresses atribuées à des hosts</a:t>
            </a:r>
          </a:p>
          <a:p>
            <a:pPr>
              <a:lnSpc>
                <a:spcPct val="90000"/>
              </a:lnSpc>
            </a:pPr>
            <a:r>
              <a:rPr lang="fr-BE" sz="2400"/>
              <a:t>Elles peuvent se retrouver dans les paquets ou dans les tables de routage</a:t>
            </a:r>
          </a:p>
        </p:txBody>
      </p:sp>
      <p:pic>
        <p:nvPicPr>
          <p:cNvPr id="1238028" name="Picture 12" descr="5-56"/>
          <p:cNvPicPr>
            <a:picLocks noChangeAspect="1" noChangeArrowheads="1"/>
          </p:cNvPicPr>
          <p:nvPr/>
        </p:nvPicPr>
        <p:blipFill>
          <a:blip r:embed="rId4" cstate="print"/>
          <a:srcRect/>
          <a:stretch>
            <a:fillRect/>
          </a:stretch>
        </p:blipFill>
        <p:spPr bwMode="auto">
          <a:xfrm>
            <a:off x="609600" y="2971800"/>
            <a:ext cx="8001000" cy="254317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38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38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38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8019"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7"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8" name="Espace réservé du numéro de diapositive 5"/>
          <p:cNvSpPr>
            <a:spLocks noGrp="1"/>
          </p:cNvSpPr>
          <p:nvPr>
            <p:ph type="sldNum" sz="quarter" idx="12"/>
          </p:nvPr>
        </p:nvSpPr>
        <p:spPr/>
        <p:txBody>
          <a:bodyPr/>
          <a:lstStyle/>
          <a:p>
            <a:fld id="{1771CF38-2B6C-438C-9C60-B222428FE6A1}" type="slidenum">
              <a:rPr lang="fr-FR"/>
              <a:pPr/>
              <a:t>19</a:t>
            </a:fld>
            <a:endParaRPr lang="fr-FR" b="1"/>
          </a:p>
        </p:txBody>
      </p:sp>
      <p:sp>
        <p:nvSpPr>
          <p:cNvPr id="1310722"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10723" name="Rectangle 3"/>
          <p:cNvSpPr>
            <a:spLocks noGrp="1" noChangeArrowheads="1"/>
          </p:cNvSpPr>
          <p:nvPr>
            <p:ph type="body" idx="1"/>
          </p:nvPr>
        </p:nvSpPr>
        <p:spPr>
          <a:xfrm>
            <a:off x="533400" y="914400"/>
            <a:ext cx="8001000" cy="762000"/>
          </a:xfrm>
        </p:spPr>
        <p:txBody>
          <a:bodyPr/>
          <a:lstStyle/>
          <a:p>
            <a:pPr algn="r">
              <a:buFontTx/>
              <a:buNone/>
            </a:pPr>
            <a:r>
              <a:rPr lang="fr-BE" sz="3600">
                <a:solidFill>
                  <a:schemeClr val="accent1"/>
                </a:solidFill>
              </a:rPr>
              <a:t>Techniques d’adressage</a:t>
            </a:r>
          </a:p>
        </p:txBody>
      </p:sp>
      <p:sp>
        <p:nvSpPr>
          <p:cNvPr id="1310725" name="Rectangle 5"/>
          <p:cNvSpPr>
            <a:spLocks noChangeArrowheads="1"/>
          </p:cNvSpPr>
          <p:nvPr/>
        </p:nvSpPr>
        <p:spPr bwMode="auto">
          <a:xfrm>
            <a:off x="685800" y="1600200"/>
            <a:ext cx="7848600" cy="8382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buFontTx/>
              <a:buChar char="•"/>
            </a:pPr>
            <a:r>
              <a:rPr lang="fr-BE"/>
              <a:t>Calcul de la destination d’un paquet IP</a:t>
            </a:r>
          </a:p>
          <a:p>
            <a:pPr marL="819150" lvl="1" indent="-285750">
              <a:spcBef>
                <a:spcPct val="20000"/>
              </a:spcBef>
              <a:buClr>
                <a:schemeClr val="tx2"/>
              </a:buClr>
              <a:buFontTx/>
              <a:buChar char="•"/>
            </a:pPr>
            <a:r>
              <a:rPr lang="fr-BE"/>
              <a:t>masque de sous-réseau et passerelle par défaut</a:t>
            </a:r>
          </a:p>
        </p:txBody>
      </p:sp>
      <p:pic>
        <p:nvPicPr>
          <p:cNvPr id="1310732" name="Picture 12"/>
          <p:cNvPicPr>
            <a:picLocks noChangeAspect="1" noChangeArrowheads="1"/>
          </p:cNvPicPr>
          <p:nvPr/>
        </p:nvPicPr>
        <p:blipFill>
          <a:blip r:embed="rId4" cstate="print"/>
          <a:srcRect/>
          <a:stretch>
            <a:fillRect/>
          </a:stretch>
        </p:blipFill>
        <p:spPr bwMode="auto">
          <a:xfrm>
            <a:off x="1371600" y="2438400"/>
            <a:ext cx="5638800" cy="3898900"/>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072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072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3" grpId="0" build="p" bldLvl="2" autoUpdateAnimBg="0"/>
      <p:bldP spid="1310725" grpId="0" build="p" bldLvl="2"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533400" y="685800"/>
            <a:ext cx="7772400" cy="1519064"/>
          </a:xfrm>
        </p:spPr>
        <p:txBody>
          <a:bodyPr anchor="ctr" anchorCtr="1"/>
          <a:lstStyle/>
          <a:p>
            <a:pPr algn="l"/>
            <a:r>
              <a:rPr lang="fr-BE" sz="4800" dirty="0"/>
              <a:t>5</a:t>
            </a:r>
            <a:r>
              <a:rPr lang="fr-BE" sz="4800" dirty="0" smtClean="0"/>
              <a:t>. Architecture TCP IP</a:t>
            </a:r>
            <a:endParaRPr lang="fr-FR" sz="4800" dirty="0"/>
          </a:p>
        </p:txBody>
      </p:sp>
      <p:sp>
        <p:nvSpPr>
          <p:cNvPr id="787459" name="Rectangle 3"/>
          <p:cNvSpPr>
            <a:spLocks noGrp="1" noChangeArrowheads="1"/>
          </p:cNvSpPr>
          <p:nvPr>
            <p:ph type="subTitle" idx="1"/>
          </p:nvPr>
        </p:nvSpPr>
        <p:spPr>
          <a:xfrm>
            <a:off x="762000" y="2057400"/>
            <a:ext cx="7772400" cy="4114800"/>
          </a:xfrm>
        </p:spPr>
        <p:txBody>
          <a:bodyPr/>
          <a:lstStyle/>
          <a:p>
            <a:pPr marL="457200" lvl="1" indent="0">
              <a:buFont typeface="Wingdings" pitchFamily="2" charset="2"/>
              <a:buChar char="Ø"/>
            </a:pPr>
            <a:r>
              <a:rPr lang="fr-BE" dirty="0" smtClean="0"/>
              <a:t> Généralités</a:t>
            </a:r>
          </a:p>
          <a:p>
            <a:pPr marL="457200" lvl="1" indent="0">
              <a:buFont typeface="Wingdings" pitchFamily="2" charset="2"/>
              <a:buChar char="Ø"/>
            </a:pPr>
            <a:r>
              <a:rPr lang="fr-BE" dirty="0" smtClean="0"/>
              <a:t> Couche </a:t>
            </a:r>
            <a:r>
              <a:rPr lang="fr-BE" dirty="0"/>
              <a:t>IP </a:t>
            </a:r>
          </a:p>
          <a:p>
            <a:pPr marL="457200" lvl="1" indent="0">
              <a:buFont typeface="Wingdings" pitchFamily="2" charset="2"/>
              <a:buChar char="Ø"/>
            </a:pPr>
            <a:r>
              <a:rPr lang="fr-BE" dirty="0"/>
              <a:t> </a:t>
            </a:r>
            <a:r>
              <a:rPr lang="fr-BE" dirty="0" smtClean="0"/>
              <a:t>Couche Transport</a:t>
            </a:r>
            <a:endParaRPr lang="fr-BE" dirty="0"/>
          </a:p>
        </p:txBody>
      </p:sp>
    </p:spTree>
  </p:cSld>
  <p:clrMapOvr>
    <a:masterClrMapping/>
  </p:clrMapOvr>
  <p:transition>
    <p:sndAc>
      <p:stSnd>
        <p:snd r:embed="rId3" name="ZOUM.WAV"/>
      </p:stSnd>
    </p:sndAc>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9"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10" name="Espace réservé du numéro de diapositive 5"/>
          <p:cNvSpPr>
            <a:spLocks noGrp="1"/>
          </p:cNvSpPr>
          <p:nvPr>
            <p:ph type="sldNum" sz="quarter" idx="12"/>
          </p:nvPr>
        </p:nvSpPr>
        <p:spPr/>
        <p:txBody>
          <a:bodyPr/>
          <a:lstStyle/>
          <a:p>
            <a:fld id="{6BD1AED9-5A68-434D-AD04-CCD04D03AD7E}" type="slidenum">
              <a:rPr lang="fr-FR"/>
              <a:pPr/>
              <a:t>20</a:t>
            </a:fld>
            <a:endParaRPr lang="fr-FR" b="1"/>
          </a:p>
        </p:txBody>
      </p:sp>
      <p:sp>
        <p:nvSpPr>
          <p:cNvPr id="1300482"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00483" name="Rectangle 3"/>
          <p:cNvSpPr>
            <a:spLocks noGrp="1" noChangeArrowheads="1"/>
          </p:cNvSpPr>
          <p:nvPr>
            <p:ph type="body" idx="1"/>
          </p:nvPr>
        </p:nvSpPr>
        <p:spPr>
          <a:xfrm>
            <a:off x="533400" y="914400"/>
            <a:ext cx="8001000" cy="762000"/>
          </a:xfrm>
        </p:spPr>
        <p:txBody>
          <a:bodyPr/>
          <a:lstStyle/>
          <a:p>
            <a:pPr algn="r">
              <a:buFontTx/>
              <a:buNone/>
            </a:pPr>
            <a:r>
              <a:rPr lang="fr-BE" sz="3600">
                <a:solidFill>
                  <a:schemeClr val="accent1"/>
                </a:solidFill>
              </a:rPr>
              <a:t>Techniques d’adressage</a:t>
            </a:r>
          </a:p>
        </p:txBody>
      </p:sp>
      <p:sp>
        <p:nvSpPr>
          <p:cNvPr id="1300484" name="Rectangle 4"/>
          <p:cNvSpPr>
            <a:spLocks noChangeArrowheads="1"/>
          </p:cNvSpPr>
          <p:nvPr/>
        </p:nvSpPr>
        <p:spPr bwMode="auto">
          <a:xfrm>
            <a:off x="685800" y="1600200"/>
            <a:ext cx="7848600" cy="19812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buFontTx/>
              <a:buChar char="•"/>
            </a:pPr>
            <a:r>
              <a:rPr lang="fr-BE"/>
              <a:t>Utilisation du masque de sous-réseau</a:t>
            </a:r>
          </a:p>
        </p:txBody>
      </p:sp>
      <p:sp>
        <p:nvSpPr>
          <p:cNvPr id="1300485" name="Rectangle 5"/>
          <p:cNvSpPr>
            <a:spLocks noChangeArrowheads="1"/>
          </p:cNvSpPr>
          <p:nvPr/>
        </p:nvSpPr>
        <p:spPr bwMode="auto">
          <a:xfrm>
            <a:off x="6400800" y="1231900"/>
            <a:ext cx="0" cy="1081088"/>
          </a:xfrm>
          <a:prstGeom prst="rect">
            <a:avLst/>
          </a:prstGeom>
          <a:noFill/>
          <a:ln w="38100">
            <a:noFill/>
            <a:miter lim="800000"/>
            <a:headEnd type="none" w="sm" len="sm"/>
            <a:tailEnd type="none" w="sm" len="sm"/>
          </a:ln>
          <a:effectLst/>
        </p:spPr>
        <p:txBody>
          <a:bodyPr>
            <a:spAutoFit/>
          </a:bodyPr>
          <a:lstStyle/>
          <a:p>
            <a:endParaRPr lang="fr-BE"/>
          </a:p>
        </p:txBody>
      </p:sp>
      <p:sp>
        <p:nvSpPr>
          <p:cNvPr id="1300486" name="Rectangle 6"/>
          <p:cNvSpPr>
            <a:spLocks noChangeArrowheads="1"/>
          </p:cNvSpPr>
          <p:nvPr/>
        </p:nvSpPr>
        <p:spPr bwMode="auto">
          <a:xfrm>
            <a:off x="6400800" y="123825"/>
            <a:ext cx="0" cy="1625600"/>
          </a:xfrm>
          <a:prstGeom prst="rect">
            <a:avLst/>
          </a:prstGeom>
          <a:noFill/>
          <a:ln w="38100">
            <a:noFill/>
            <a:miter lim="800000"/>
            <a:headEnd type="none" w="sm" len="sm"/>
            <a:tailEnd type="none" w="sm" len="sm"/>
          </a:ln>
          <a:effectLst/>
        </p:spPr>
        <p:txBody>
          <a:bodyPr>
            <a:spAutoFit/>
          </a:bodyPr>
          <a:lstStyle/>
          <a:p>
            <a:endParaRPr lang="fr-BE"/>
          </a:p>
        </p:txBody>
      </p:sp>
      <p:pic>
        <p:nvPicPr>
          <p:cNvPr id="1300487" name="Picture 7"/>
          <p:cNvPicPr>
            <a:picLocks noChangeAspect="1" noChangeArrowheads="1"/>
          </p:cNvPicPr>
          <p:nvPr/>
        </p:nvPicPr>
        <p:blipFill>
          <a:blip r:embed="rId4" cstate="print"/>
          <a:srcRect/>
          <a:stretch>
            <a:fillRect/>
          </a:stretch>
        </p:blipFill>
        <p:spPr bwMode="auto">
          <a:xfrm>
            <a:off x="1981200" y="2895600"/>
            <a:ext cx="4953000" cy="2836863"/>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48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483" grpId="0" build="p" bldLvl="2" autoUpdateAnimBg="0"/>
      <p:bldP spid="1300484" grpId="0" build="p" bldLvl="2"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9"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10" name="Espace réservé du numéro de diapositive 5"/>
          <p:cNvSpPr>
            <a:spLocks noGrp="1"/>
          </p:cNvSpPr>
          <p:nvPr>
            <p:ph type="sldNum" sz="quarter" idx="12"/>
          </p:nvPr>
        </p:nvSpPr>
        <p:spPr/>
        <p:txBody>
          <a:bodyPr/>
          <a:lstStyle/>
          <a:p>
            <a:fld id="{86DB8B20-B71D-49B8-93BA-CCBC54B0C018}" type="slidenum">
              <a:rPr lang="fr-FR"/>
              <a:pPr/>
              <a:t>21</a:t>
            </a:fld>
            <a:endParaRPr lang="fr-FR" b="1"/>
          </a:p>
        </p:txBody>
      </p:sp>
      <p:sp>
        <p:nvSpPr>
          <p:cNvPr id="1347586"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47587" name="Rectangle 3"/>
          <p:cNvSpPr>
            <a:spLocks noGrp="1" noChangeArrowheads="1"/>
          </p:cNvSpPr>
          <p:nvPr>
            <p:ph type="body" idx="1"/>
          </p:nvPr>
        </p:nvSpPr>
        <p:spPr>
          <a:xfrm>
            <a:off x="533400" y="914400"/>
            <a:ext cx="8001000" cy="762000"/>
          </a:xfrm>
        </p:spPr>
        <p:txBody>
          <a:bodyPr/>
          <a:lstStyle/>
          <a:p>
            <a:pPr>
              <a:buFontTx/>
              <a:buNone/>
            </a:pPr>
            <a:r>
              <a:rPr lang="fr-BE" sz="3600">
                <a:solidFill>
                  <a:schemeClr val="accent1"/>
                </a:solidFill>
              </a:rPr>
              <a:t>Techniques de subnetting</a:t>
            </a:r>
          </a:p>
        </p:txBody>
      </p:sp>
      <p:sp>
        <p:nvSpPr>
          <p:cNvPr id="1347589" name="Rectangle 5"/>
          <p:cNvSpPr>
            <a:spLocks noChangeArrowheads="1"/>
          </p:cNvSpPr>
          <p:nvPr/>
        </p:nvSpPr>
        <p:spPr bwMode="auto">
          <a:xfrm>
            <a:off x="228600" y="1600200"/>
            <a:ext cx="2895600" cy="41910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a:solidFill>
                  <a:srgbClr val="FF9900"/>
                </a:solidFill>
              </a:rPr>
              <a:t>Le besoin</a:t>
            </a:r>
          </a:p>
          <a:p>
            <a:pPr marL="342900" indent="-342900">
              <a:spcBef>
                <a:spcPct val="20000"/>
              </a:spcBef>
              <a:buClr>
                <a:schemeClr val="tx2"/>
              </a:buClr>
              <a:buFontTx/>
              <a:buChar char="•"/>
            </a:pPr>
            <a:r>
              <a:rPr lang="fr-BE" sz="1600"/>
              <a:t>Réseau d’entreprise étendu ou campus universitaire</a:t>
            </a:r>
          </a:p>
          <a:p>
            <a:pPr marL="342900" indent="-342900">
              <a:spcBef>
                <a:spcPct val="20000"/>
              </a:spcBef>
              <a:buClr>
                <a:schemeClr val="tx2"/>
              </a:buClr>
              <a:buFontTx/>
              <a:buChar char="•"/>
            </a:pPr>
            <a:r>
              <a:rPr lang="fr-BE" sz="1400"/>
              <a:t>Accès Internet généralisé</a:t>
            </a:r>
          </a:p>
          <a:p>
            <a:pPr marL="342900" indent="-342900">
              <a:spcBef>
                <a:spcPct val="20000"/>
              </a:spcBef>
              <a:buClr>
                <a:schemeClr val="tx2"/>
              </a:buClr>
              <a:buFontTx/>
              <a:buChar char="•"/>
            </a:pPr>
            <a:r>
              <a:rPr lang="fr-BE" sz="1600"/>
              <a:t>Une adresse réseau de classe B permet d’identifier tous les hôtes (&gt; 60.000)</a:t>
            </a:r>
          </a:p>
          <a:p>
            <a:pPr marL="342900" indent="-342900">
              <a:spcBef>
                <a:spcPct val="20000"/>
              </a:spcBef>
              <a:buClr>
                <a:schemeClr val="tx2"/>
              </a:buClr>
            </a:pPr>
            <a:r>
              <a:rPr lang="fr-BE">
                <a:solidFill>
                  <a:srgbClr val="FF9900"/>
                </a:solidFill>
              </a:rPr>
              <a:t>La solution</a:t>
            </a:r>
            <a:endParaRPr lang="fr-BE" sz="1600"/>
          </a:p>
          <a:p>
            <a:pPr marL="342900" indent="-342900">
              <a:spcBef>
                <a:spcPct val="20000"/>
              </a:spcBef>
              <a:buClr>
                <a:schemeClr val="tx2"/>
              </a:buClr>
              <a:buFontTx/>
              <a:buChar char="•"/>
            </a:pPr>
            <a:r>
              <a:rPr lang="fr-BE" sz="1400"/>
              <a:t>Solution : partitionner en sous-réseaux et les interconnecter par routeurs internes à un routeur central avec accès unique à Internet</a:t>
            </a:r>
          </a:p>
        </p:txBody>
      </p:sp>
      <p:sp>
        <p:nvSpPr>
          <p:cNvPr id="1347590" name="Rectangle 6"/>
          <p:cNvSpPr>
            <a:spLocks noChangeArrowheads="1"/>
          </p:cNvSpPr>
          <p:nvPr/>
        </p:nvSpPr>
        <p:spPr bwMode="auto">
          <a:xfrm>
            <a:off x="6400800" y="1231900"/>
            <a:ext cx="0" cy="1081088"/>
          </a:xfrm>
          <a:prstGeom prst="rect">
            <a:avLst/>
          </a:prstGeom>
          <a:noFill/>
          <a:ln w="38100">
            <a:noFill/>
            <a:miter lim="800000"/>
            <a:headEnd type="none" w="sm" len="sm"/>
            <a:tailEnd type="none" w="sm" len="sm"/>
          </a:ln>
          <a:effectLst/>
        </p:spPr>
        <p:txBody>
          <a:bodyPr>
            <a:spAutoFit/>
          </a:bodyPr>
          <a:lstStyle/>
          <a:p>
            <a:endParaRPr lang="fr-BE"/>
          </a:p>
        </p:txBody>
      </p:sp>
      <p:sp>
        <p:nvSpPr>
          <p:cNvPr id="1347592" name="Rectangle 8"/>
          <p:cNvSpPr>
            <a:spLocks noChangeArrowheads="1"/>
          </p:cNvSpPr>
          <p:nvPr/>
        </p:nvSpPr>
        <p:spPr bwMode="auto">
          <a:xfrm>
            <a:off x="6400800" y="123825"/>
            <a:ext cx="0" cy="1625600"/>
          </a:xfrm>
          <a:prstGeom prst="rect">
            <a:avLst/>
          </a:prstGeom>
          <a:noFill/>
          <a:ln w="38100">
            <a:noFill/>
            <a:miter lim="800000"/>
            <a:headEnd type="none" w="sm" len="sm"/>
            <a:tailEnd type="none" w="sm" len="sm"/>
          </a:ln>
          <a:effectLst/>
        </p:spPr>
        <p:txBody>
          <a:bodyPr>
            <a:spAutoFit/>
          </a:bodyPr>
          <a:lstStyle/>
          <a:p>
            <a:endParaRPr lang="fr-BE"/>
          </a:p>
        </p:txBody>
      </p:sp>
      <p:graphicFrame>
        <p:nvGraphicFramePr>
          <p:cNvPr id="1347596" name="Object 12"/>
          <p:cNvGraphicFramePr>
            <a:graphicFrameLocks noChangeAspect="1"/>
          </p:cNvGraphicFramePr>
          <p:nvPr/>
        </p:nvGraphicFramePr>
        <p:xfrm>
          <a:off x="3124200" y="1600200"/>
          <a:ext cx="5638800" cy="4229100"/>
        </p:xfrm>
        <a:graphic>
          <a:graphicData uri="http://schemas.openxmlformats.org/presentationml/2006/ole">
            <mc:AlternateContent xmlns:mc="http://schemas.openxmlformats.org/markup-compatibility/2006">
              <mc:Choice xmlns:v="urn:schemas-microsoft-com:vml" Requires="v">
                <p:oleObj spid="_x0000_s51226" name="Diapositive" r:id="rId5" imgW="4572000" imgH="3429000" progId="PowerPoint.Slide.8">
                  <p:embed/>
                </p:oleObj>
              </mc:Choice>
              <mc:Fallback>
                <p:oleObj name="Diapositive" r:id="rId5" imgW="4572000" imgH="3429000" progId="PowerPoint.Slide.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24200" y="1600200"/>
                        <a:ext cx="56388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ndAc>
      <p:stSnd>
        <p:snd r:embed="rId4"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4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758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4758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4758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47589">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47589">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4758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587" grpId="0" build="p" bldLvl="2" autoUpdateAnimBg="0"/>
      <p:bldP spid="1347589" grpId="0" build="p" bldLvl="2"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11"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12" name="Espace réservé du numéro de diapositive 5"/>
          <p:cNvSpPr>
            <a:spLocks noGrp="1"/>
          </p:cNvSpPr>
          <p:nvPr>
            <p:ph type="sldNum" sz="quarter" idx="12"/>
          </p:nvPr>
        </p:nvSpPr>
        <p:spPr/>
        <p:txBody>
          <a:bodyPr/>
          <a:lstStyle/>
          <a:p>
            <a:fld id="{4244C232-7033-4CC7-B5DC-59A68735C173}" type="slidenum">
              <a:rPr lang="fr-FR"/>
              <a:pPr/>
              <a:t>22</a:t>
            </a:fld>
            <a:endParaRPr lang="fr-FR" b="1"/>
          </a:p>
        </p:txBody>
      </p:sp>
      <p:sp>
        <p:nvSpPr>
          <p:cNvPr id="1242114"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242115" name="Rectangle 3"/>
          <p:cNvSpPr>
            <a:spLocks noGrp="1" noChangeArrowheads="1"/>
          </p:cNvSpPr>
          <p:nvPr>
            <p:ph type="body" idx="1"/>
          </p:nvPr>
        </p:nvSpPr>
        <p:spPr>
          <a:xfrm>
            <a:off x="533400" y="914400"/>
            <a:ext cx="8001000" cy="762000"/>
          </a:xfrm>
        </p:spPr>
        <p:txBody>
          <a:bodyPr/>
          <a:lstStyle/>
          <a:p>
            <a:pPr>
              <a:buFontTx/>
              <a:buNone/>
            </a:pPr>
            <a:r>
              <a:rPr lang="fr-BE" sz="3600">
                <a:solidFill>
                  <a:schemeClr val="accent1"/>
                </a:solidFill>
              </a:rPr>
              <a:t>Technique du subnetting</a:t>
            </a:r>
          </a:p>
        </p:txBody>
      </p:sp>
      <p:sp>
        <p:nvSpPr>
          <p:cNvPr id="1242116" name="Rectangle 4"/>
          <p:cNvSpPr>
            <a:spLocks noChangeArrowheads="1"/>
          </p:cNvSpPr>
          <p:nvPr/>
        </p:nvSpPr>
        <p:spPr bwMode="auto">
          <a:xfrm>
            <a:off x="0" y="919163"/>
            <a:ext cx="9144000" cy="822325"/>
          </a:xfrm>
          <a:prstGeom prst="rect">
            <a:avLst/>
          </a:prstGeom>
          <a:noFill/>
          <a:ln w="38100">
            <a:noFill/>
            <a:miter lim="800000"/>
            <a:headEnd type="none" w="sm" len="sm"/>
            <a:tailEnd type="none" w="sm" len="sm"/>
          </a:ln>
          <a:effectLst/>
        </p:spPr>
        <p:txBody>
          <a:bodyPr>
            <a:spAutoFit/>
          </a:bodyPr>
          <a:lstStyle/>
          <a:p>
            <a:r>
              <a:rPr lang="fr-FR"/>
              <a:t/>
            </a:r>
            <a:br>
              <a:rPr lang="fr-FR"/>
            </a:br>
            <a:endParaRPr lang="fr-FR"/>
          </a:p>
        </p:txBody>
      </p:sp>
      <p:sp>
        <p:nvSpPr>
          <p:cNvPr id="1242117" name="Rectangle 5"/>
          <p:cNvSpPr>
            <a:spLocks noChangeArrowheads="1"/>
          </p:cNvSpPr>
          <p:nvPr/>
        </p:nvSpPr>
        <p:spPr bwMode="auto">
          <a:xfrm>
            <a:off x="685800" y="1600200"/>
            <a:ext cx="7848600" cy="26670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buFontTx/>
              <a:buChar char="•"/>
            </a:pPr>
            <a:r>
              <a:rPr lang="fr-BE"/>
              <a:t>Solution du « subnet mask » : récupération de bits du host_id pour créer un subnet_id (niveau hiérarchique intermédiaire)</a:t>
            </a:r>
          </a:p>
          <a:p>
            <a:pPr marL="342900" indent="-342900">
              <a:spcBef>
                <a:spcPct val="20000"/>
              </a:spcBef>
              <a:buClr>
                <a:schemeClr val="tx2"/>
              </a:buClr>
              <a:buFontTx/>
              <a:buChar char="•"/>
            </a:pPr>
            <a:r>
              <a:rPr lang="fr-BE"/>
              <a:t>Ex. 255.255.252.0 </a:t>
            </a:r>
            <a:r>
              <a:rPr lang="fr-BE">
                <a:sym typeface="Wingdings" pitchFamily="2" charset="2"/>
              </a:rPr>
              <a:t> une </a:t>
            </a:r>
            <a:r>
              <a:rPr lang="fr-BE"/>
              <a:t>adresse de classe B peut ainsi donner 64 subnets de 1022 machines routables sur l’intranet du réseau d’entreprise</a:t>
            </a:r>
            <a:endParaRPr lang="fr-BE" sz="2000"/>
          </a:p>
        </p:txBody>
      </p:sp>
      <p:sp>
        <p:nvSpPr>
          <p:cNvPr id="1242118" name="Rectangle 6"/>
          <p:cNvSpPr>
            <a:spLocks noChangeArrowheads="1"/>
          </p:cNvSpPr>
          <p:nvPr/>
        </p:nvSpPr>
        <p:spPr bwMode="auto">
          <a:xfrm>
            <a:off x="6400800" y="1231900"/>
            <a:ext cx="0" cy="1081088"/>
          </a:xfrm>
          <a:prstGeom prst="rect">
            <a:avLst/>
          </a:prstGeom>
          <a:noFill/>
          <a:ln w="38100">
            <a:noFill/>
            <a:miter lim="800000"/>
            <a:headEnd type="none" w="sm" len="sm"/>
            <a:tailEnd type="none" w="sm" len="sm"/>
          </a:ln>
          <a:effectLst/>
        </p:spPr>
        <p:txBody>
          <a:bodyPr>
            <a:spAutoFit/>
          </a:bodyPr>
          <a:lstStyle/>
          <a:p>
            <a:endParaRPr lang="fr-BE"/>
          </a:p>
        </p:txBody>
      </p:sp>
      <p:sp>
        <p:nvSpPr>
          <p:cNvPr id="1242121" name="Rectangle 9"/>
          <p:cNvSpPr>
            <a:spLocks noChangeArrowheads="1"/>
          </p:cNvSpPr>
          <p:nvPr/>
        </p:nvSpPr>
        <p:spPr bwMode="auto">
          <a:xfrm>
            <a:off x="6400800" y="123825"/>
            <a:ext cx="0" cy="1625600"/>
          </a:xfrm>
          <a:prstGeom prst="rect">
            <a:avLst/>
          </a:prstGeom>
          <a:noFill/>
          <a:ln w="38100">
            <a:noFill/>
            <a:miter lim="800000"/>
            <a:headEnd type="none" w="sm" len="sm"/>
            <a:tailEnd type="none" w="sm" len="sm"/>
          </a:ln>
          <a:effectLst/>
        </p:spPr>
        <p:txBody>
          <a:bodyPr>
            <a:spAutoFit/>
          </a:bodyPr>
          <a:lstStyle/>
          <a:p>
            <a:endParaRPr lang="fr-BE"/>
          </a:p>
        </p:txBody>
      </p:sp>
      <p:sp>
        <p:nvSpPr>
          <p:cNvPr id="1242123" name="Rectangle 11"/>
          <p:cNvSpPr>
            <a:spLocks noChangeArrowheads="1"/>
          </p:cNvSpPr>
          <p:nvPr/>
        </p:nvSpPr>
        <p:spPr bwMode="auto">
          <a:xfrm>
            <a:off x="0" y="1749425"/>
            <a:ext cx="9144000" cy="822325"/>
          </a:xfrm>
          <a:prstGeom prst="rect">
            <a:avLst/>
          </a:prstGeom>
          <a:noFill/>
          <a:ln w="38100">
            <a:noFill/>
            <a:miter lim="800000"/>
            <a:headEnd type="none" w="sm" len="sm"/>
            <a:tailEnd type="none" w="sm" len="sm"/>
          </a:ln>
          <a:effectLst/>
        </p:spPr>
        <p:txBody>
          <a:bodyPr>
            <a:spAutoFit/>
          </a:bodyPr>
          <a:lstStyle/>
          <a:p>
            <a:r>
              <a:rPr lang="fr-FR"/>
              <a:t/>
            </a:r>
            <a:br>
              <a:rPr lang="fr-FR"/>
            </a:br>
            <a:endParaRPr lang="fr-FR"/>
          </a:p>
        </p:txBody>
      </p:sp>
      <p:pic>
        <p:nvPicPr>
          <p:cNvPr id="1242129" name="Picture 17" descr="5-58"/>
          <p:cNvPicPr>
            <a:picLocks noChangeAspect="1" noChangeArrowheads="1"/>
          </p:cNvPicPr>
          <p:nvPr/>
        </p:nvPicPr>
        <p:blipFill>
          <a:blip r:embed="rId4" cstate="print"/>
          <a:srcRect/>
          <a:stretch>
            <a:fillRect/>
          </a:stretch>
        </p:blipFill>
        <p:spPr bwMode="auto">
          <a:xfrm>
            <a:off x="609600" y="4337050"/>
            <a:ext cx="8029575" cy="1606550"/>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21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211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421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115" grpId="0" build="p" bldLvl="2" autoUpdateAnimBg="0"/>
      <p:bldP spid="1242117" grpId="0" build="p" bldLvl="2"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92BEB226-45BA-4B73-9BD8-796E7EE9C9CE}" type="slidenum">
              <a:rPr lang="fr-FR"/>
              <a:pPr/>
              <a:t>23</a:t>
            </a:fld>
            <a:endParaRPr lang="fr-FR" b="1"/>
          </a:p>
        </p:txBody>
      </p:sp>
      <p:sp>
        <p:nvSpPr>
          <p:cNvPr id="1362946"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62948" name="Rectangle 4"/>
          <p:cNvSpPr>
            <a:spLocks noChangeArrowheads="1"/>
          </p:cNvSpPr>
          <p:nvPr/>
        </p:nvSpPr>
        <p:spPr bwMode="auto">
          <a:xfrm>
            <a:off x="685800" y="914400"/>
            <a:ext cx="7848600" cy="36576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sz="2800">
                <a:solidFill>
                  <a:schemeClr val="accent1"/>
                </a:solidFill>
              </a:rPr>
              <a:t>Techniques d’adressage et internets privés</a:t>
            </a:r>
          </a:p>
          <a:p>
            <a:pPr marL="342900" indent="-342900">
              <a:spcBef>
                <a:spcPct val="20000"/>
              </a:spcBef>
              <a:buClr>
                <a:schemeClr val="tx2"/>
              </a:buClr>
            </a:pPr>
            <a:r>
              <a:rPr lang="fr-BE">
                <a:solidFill>
                  <a:srgbClr val="FF9900"/>
                </a:solidFill>
              </a:rPr>
              <a:t>Adresses publiques ou légales</a:t>
            </a:r>
          </a:p>
          <a:p>
            <a:pPr marL="342900" indent="-342900">
              <a:spcBef>
                <a:spcPct val="20000"/>
              </a:spcBef>
              <a:buClr>
                <a:schemeClr val="tx2"/>
              </a:buClr>
              <a:buFontTx/>
              <a:buChar char="–"/>
            </a:pPr>
            <a:r>
              <a:rPr lang="fr-BE" sz="2000"/>
              <a:t>ICANN : gère les adresses légales des réseaux interconnectés à Internet</a:t>
            </a:r>
          </a:p>
          <a:p>
            <a:pPr marL="342900" indent="-342900">
              <a:spcBef>
                <a:spcPct val="20000"/>
              </a:spcBef>
              <a:buClr>
                <a:schemeClr val="tx2"/>
              </a:buClr>
            </a:pPr>
            <a:r>
              <a:rPr lang="fr-BE" sz="2000"/>
              <a:t>Adresses </a:t>
            </a:r>
          </a:p>
          <a:p>
            <a:pPr marL="342900" indent="-342900">
              <a:spcBef>
                <a:spcPct val="20000"/>
              </a:spcBef>
              <a:buClr>
                <a:schemeClr val="tx2"/>
              </a:buClr>
              <a:buFontTx/>
              <a:buChar char="–"/>
            </a:pPr>
            <a:r>
              <a:rPr lang="fr-BE" sz="2000"/>
              <a:t>Réseaux privés IP (intranets d’entreprises puis domestiques) : utilisation illégales d’espaces d’adressage IP </a:t>
            </a:r>
          </a:p>
          <a:p>
            <a:pPr marL="342900" indent="-342900">
              <a:spcBef>
                <a:spcPct val="20000"/>
              </a:spcBef>
              <a:buClr>
                <a:schemeClr val="tx2"/>
              </a:buClr>
            </a:pPr>
            <a:r>
              <a:rPr lang="fr-BE">
                <a:solidFill>
                  <a:srgbClr val="FF9900"/>
                </a:solidFill>
              </a:rPr>
              <a:t>Pénuries d’adresses et adresses privées ou automatiques</a:t>
            </a:r>
          </a:p>
          <a:p>
            <a:pPr marL="342900" indent="-342900">
              <a:spcBef>
                <a:spcPct val="20000"/>
              </a:spcBef>
              <a:buClr>
                <a:schemeClr val="tx2"/>
              </a:buClr>
              <a:buFontTx/>
              <a:buChar char="–"/>
            </a:pPr>
            <a:r>
              <a:rPr lang="fr-BE" sz="2000"/>
              <a:t>Adresses privées : classes « libérées » non routables</a:t>
            </a:r>
          </a:p>
          <a:p>
            <a:pPr marL="342900" indent="-342900">
              <a:spcBef>
                <a:spcPct val="20000"/>
              </a:spcBef>
              <a:buClr>
                <a:schemeClr val="tx2"/>
              </a:buClr>
              <a:buFontTx/>
              <a:buChar char="–"/>
            </a:pPr>
            <a:r>
              <a:rPr lang="fr-BE" sz="2000"/>
              <a:t>Adressage automatique : 169.254.0.0 (1 classe B)</a:t>
            </a:r>
          </a:p>
        </p:txBody>
      </p:sp>
      <p:pic>
        <p:nvPicPr>
          <p:cNvPr id="1362949" name="Picture 5"/>
          <p:cNvPicPr>
            <a:picLocks noChangeAspect="1" noChangeArrowheads="1"/>
          </p:cNvPicPr>
          <p:nvPr/>
        </p:nvPicPr>
        <p:blipFill>
          <a:blip r:embed="rId4" cstate="print"/>
          <a:srcRect/>
          <a:stretch>
            <a:fillRect/>
          </a:stretch>
        </p:blipFill>
        <p:spPr bwMode="auto">
          <a:xfrm>
            <a:off x="1676400" y="4606925"/>
            <a:ext cx="6019800" cy="179387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6294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6294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6294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6294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6294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6294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6294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6294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948" grpId="0" build="p" bldLvl="2"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8FCC9CC2-2D19-45F6-A97D-9A3158C79A52}" type="slidenum">
              <a:rPr lang="fr-FR"/>
              <a:pPr/>
              <a:t>24</a:t>
            </a:fld>
            <a:endParaRPr lang="fr-FR" b="1"/>
          </a:p>
        </p:txBody>
      </p:sp>
      <p:sp>
        <p:nvSpPr>
          <p:cNvPr id="1364994"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64995" name="Rectangle 3"/>
          <p:cNvSpPr>
            <a:spLocks noChangeArrowheads="1"/>
          </p:cNvSpPr>
          <p:nvPr/>
        </p:nvSpPr>
        <p:spPr bwMode="auto">
          <a:xfrm>
            <a:off x="685800" y="838200"/>
            <a:ext cx="7848600" cy="19050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sz="2800">
                <a:solidFill>
                  <a:schemeClr val="accent1"/>
                </a:solidFill>
              </a:rPr>
              <a:t>Adressage privé et translation NAT</a:t>
            </a:r>
          </a:p>
          <a:p>
            <a:pPr marL="342900" indent="-342900">
              <a:spcBef>
                <a:spcPct val="20000"/>
              </a:spcBef>
              <a:buClr>
                <a:schemeClr val="tx2"/>
              </a:buClr>
              <a:buFontTx/>
              <a:buChar char="•"/>
            </a:pPr>
            <a:r>
              <a:rPr lang="fr-BE" sz="2000"/>
              <a:t>Adresses internes privées et non routables sur Internet</a:t>
            </a:r>
          </a:p>
          <a:p>
            <a:pPr marL="342900" indent="-342900">
              <a:spcBef>
                <a:spcPct val="20000"/>
              </a:spcBef>
              <a:buClr>
                <a:schemeClr val="tx2"/>
              </a:buClr>
              <a:buFontTx/>
              <a:buChar char="•"/>
            </a:pPr>
            <a:r>
              <a:rPr lang="fr-BE" sz="2000"/>
              <a:t>Processus de traduction NAT : une seule adresse routable permet aux ordinateurs de l’entreprise de communiquer sur l’Internet (nécessite la translation du port TCP/UDP aussi)</a:t>
            </a:r>
          </a:p>
        </p:txBody>
      </p:sp>
      <p:graphicFrame>
        <p:nvGraphicFramePr>
          <p:cNvPr id="1370112" name="Object 0"/>
          <p:cNvGraphicFramePr>
            <a:graphicFrameLocks noChangeAspect="1"/>
          </p:cNvGraphicFramePr>
          <p:nvPr/>
        </p:nvGraphicFramePr>
        <p:xfrm>
          <a:off x="1752600" y="2686050"/>
          <a:ext cx="4953000" cy="3714750"/>
        </p:xfrm>
        <a:graphic>
          <a:graphicData uri="http://schemas.openxmlformats.org/presentationml/2006/ole">
            <mc:AlternateContent xmlns:mc="http://schemas.openxmlformats.org/markup-compatibility/2006">
              <mc:Choice xmlns:v="urn:schemas-microsoft-com:vml" Requires="v">
                <p:oleObj spid="_x0000_s52250" name="Diapositive" r:id="rId5" imgW="4572000" imgH="3429000" progId="PowerPoint.Slide.8">
                  <p:embed/>
                </p:oleObj>
              </mc:Choice>
              <mc:Fallback>
                <p:oleObj name="Diapositive" r:id="rId5" imgW="4572000" imgH="3429000" progId="PowerPoint.Slide.8">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2686050"/>
                        <a:ext cx="4953000" cy="3714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p:sndAc>
      <p:stSnd>
        <p:snd r:embed="rId4"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649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649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649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4995" grpId="0" build="p" bldLvl="2"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5"/>
          <p:cNvSpPr>
            <a:spLocks noGrp="1"/>
          </p:cNvSpPr>
          <p:nvPr>
            <p:ph type="sldNum" sz="quarter" idx="12"/>
          </p:nvPr>
        </p:nvSpPr>
        <p:spPr/>
        <p:txBody>
          <a:bodyPr/>
          <a:lstStyle/>
          <a:p>
            <a:fld id="{6DF1CAA8-F675-4EB9-973B-1E968376A926}" type="slidenum">
              <a:rPr lang="fr-FR"/>
              <a:pPr/>
              <a:t>25</a:t>
            </a:fld>
            <a:endParaRPr lang="fr-FR" b="1"/>
          </a:p>
        </p:txBody>
      </p:sp>
      <p:sp>
        <p:nvSpPr>
          <p:cNvPr id="1248258" name="Rectangle 2"/>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248260" name="Rectangle 4"/>
          <p:cNvSpPr>
            <a:spLocks noChangeArrowheads="1"/>
          </p:cNvSpPr>
          <p:nvPr/>
        </p:nvSpPr>
        <p:spPr bwMode="auto">
          <a:xfrm>
            <a:off x="304800" y="914400"/>
            <a:ext cx="8534400" cy="54864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sz="2800">
                <a:solidFill>
                  <a:schemeClr val="accent1"/>
                </a:solidFill>
              </a:rPr>
              <a:t>Attribution d’adresses et routage sans classes</a:t>
            </a:r>
          </a:p>
          <a:p>
            <a:pPr marL="342900" indent="-342900">
              <a:spcBef>
                <a:spcPct val="20000"/>
              </a:spcBef>
              <a:buClr>
                <a:schemeClr val="tx2"/>
              </a:buClr>
              <a:buFontTx/>
              <a:buChar char="•"/>
            </a:pPr>
            <a:r>
              <a:rPr lang="fr-BE"/>
              <a:t>Description du problème</a:t>
            </a:r>
          </a:p>
          <a:p>
            <a:pPr marL="819150" lvl="1" indent="-285750">
              <a:spcBef>
                <a:spcPct val="20000"/>
              </a:spcBef>
              <a:buClr>
                <a:schemeClr val="tx2"/>
              </a:buClr>
              <a:buFontTx/>
              <a:buChar char="•"/>
            </a:pPr>
            <a:r>
              <a:rPr lang="fr-BE" sz="2000"/>
              <a:t>Evolution de l’informatique et des besoins en réseaux</a:t>
            </a:r>
          </a:p>
          <a:p>
            <a:pPr marL="1562100" lvl="3" indent="-228600">
              <a:spcBef>
                <a:spcPct val="20000"/>
              </a:spcBef>
              <a:buClr>
                <a:schemeClr val="tx2"/>
              </a:buClr>
              <a:buFontTx/>
              <a:buChar char="•"/>
            </a:pPr>
            <a:r>
              <a:rPr lang="fr-BE" sz="2000"/>
              <a:t>Classe A trop vastes et classe C trop étroits</a:t>
            </a:r>
          </a:p>
          <a:p>
            <a:pPr marL="1562100" lvl="3" indent="-228600">
              <a:spcBef>
                <a:spcPct val="20000"/>
              </a:spcBef>
              <a:buClr>
                <a:schemeClr val="tx2"/>
              </a:buClr>
              <a:buFontTx/>
              <a:buChar char="•"/>
            </a:pPr>
            <a:r>
              <a:rPr lang="fr-BE" sz="2000"/>
              <a:t>Classes B : limitation à 16.000 réseaux</a:t>
            </a:r>
          </a:p>
          <a:p>
            <a:pPr marL="1562100" lvl="3" indent="-228600">
              <a:spcBef>
                <a:spcPct val="20000"/>
              </a:spcBef>
              <a:buClr>
                <a:schemeClr val="tx2"/>
              </a:buClr>
              <a:buFontTx/>
              <a:buChar char="•"/>
            </a:pPr>
            <a:r>
              <a:rPr lang="fr-BE" sz="2000"/>
              <a:t>1996 : nombre de réseaux connectés &gt; 100.000 !</a:t>
            </a:r>
          </a:p>
          <a:p>
            <a:pPr marL="1143000" lvl="2" indent="-228600">
              <a:spcBef>
                <a:spcPct val="20000"/>
              </a:spcBef>
              <a:buClr>
                <a:schemeClr val="tx2"/>
              </a:buClr>
              <a:buFontTx/>
              <a:buChar char="•"/>
            </a:pPr>
            <a:r>
              <a:rPr lang="fr-BE" sz="2000"/>
              <a:t>Explosion des tables de routage et complexité des algorithmes de routage</a:t>
            </a:r>
          </a:p>
          <a:p>
            <a:pPr marL="342900" indent="-342900">
              <a:spcBef>
                <a:spcPct val="20000"/>
              </a:spcBef>
              <a:buClr>
                <a:schemeClr val="tx2"/>
              </a:buClr>
              <a:buFontTx/>
              <a:buChar char="•"/>
            </a:pPr>
            <a:r>
              <a:rPr lang="fr-BE"/>
              <a:t>CIDR : Classless InterDomain Routing</a:t>
            </a:r>
          </a:p>
          <a:p>
            <a:pPr marL="819150" lvl="1" indent="-285750">
              <a:spcBef>
                <a:spcPct val="20000"/>
              </a:spcBef>
              <a:buClr>
                <a:schemeClr val="tx2"/>
              </a:buClr>
              <a:buFontTx/>
              <a:buChar char="•"/>
            </a:pPr>
            <a:r>
              <a:rPr lang="fr-BE" sz="2000"/>
              <a:t>Solution partielle adopter pour l’encombrement des tables de routage et la pénurie d’adresses</a:t>
            </a:r>
          </a:p>
          <a:p>
            <a:pPr marL="819150" lvl="1" indent="-285750">
              <a:spcBef>
                <a:spcPct val="20000"/>
              </a:spcBef>
              <a:buClr>
                <a:schemeClr val="tx2"/>
              </a:buClr>
              <a:buFontTx/>
              <a:buChar char="•"/>
            </a:pPr>
            <a:r>
              <a:rPr lang="fr-BE" sz="2000"/>
              <a:t>Allocation des @IP restantes sous forme de blocs de taille variable</a:t>
            </a:r>
          </a:p>
          <a:p>
            <a:pPr marL="819150" lvl="1" indent="-285750">
              <a:spcBef>
                <a:spcPct val="20000"/>
              </a:spcBef>
              <a:buClr>
                <a:schemeClr val="tx2"/>
              </a:buClr>
              <a:buFontTx/>
              <a:buChar char="•"/>
            </a:pPr>
            <a:r>
              <a:rPr lang="fr-BE" sz="2000"/>
              <a:t>Adresse de base + technique du subnet mask sur Internet</a:t>
            </a:r>
          </a:p>
          <a:p>
            <a:pPr marL="819150" lvl="1" indent="-285750">
              <a:spcBef>
                <a:spcPct val="20000"/>
              </a:spcBef>
              <a:buClr>
                <a:schemeClr val="tx2"/>
              </a:buClr>
              <a:buFontTx/>
              <a:buChar char="•"/>
            </a:pPr>
            <a:r>
              <a:rPr lang="fr-BE" sz="2000"/>
              <a:t>ex. 194.24.0.0/21 </a:t>
            </a:r>
            <a:r>
              <a:rPr lang="fr-BE" sz="2000">
                <a:sym typeface="Wingdings" pitchFamily="2" charset="2"/>
              </a:rPr>
              <a:t> attribue un bloc de 2048 adresses contigües</a:t>
            </a:r>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482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482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48260">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499"/>
                                          </p:stCondLst>
                                        </p:cTn>
                                        <p:tgtEl>
                                          <p:spTgt spid="1248260">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499"/>
                                          </p:stCondLst>
                                        </p:cTn>
                                        <p:tgtEl>
                                          <p:spTgt spid="1248260">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1248260">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499"/>
                                          </p:stCondLst>
                                        </p:cTn>
                                        <p:tgtEl>
                                          <p:spTgt spid="1248260">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48260">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248260">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48260">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248260">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24826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8260" grpId="0" build="p" bldLvl="2"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DAA6004C-534E-4326-8F0C-86647447B8DA}" type="slidenum">
              <a:rPr lang="fr-FR"/>
              <a:pPr/>
              <a:t>26</a:t>
            </a:fld>
            <a:endParaRPr lang="fr-FR" b="1"/>
          </a:p>
        </p:txBody>
      </p:sp>
      <p:sp>
        <p:nvSpPr>
          <p:cNvPr id="1368066" name="Rectangle 1026"/>
          <p:cNvSpPr>
            <a:spLocks noGrp="1" noChangeArrowheads="1"/>
          </p:cNvSpPr>
          <p:nvPr>
            <p:ph type="title"/>
          </p:nvPr>
        </p:nvSpPr>
        <p:spPr/>
        <p:txBody>
          <a:bodyPr/>
          <a:lstStyle/>
          <a:p>
            <a:r>
              <a:rPr lang="fr-BE" sz="4000">
                <a:solidFill>
                  <a:schemeClr val="accent1"/>
                </a:solidFill>
              </a:rPr>
              <a:t>Adressage du réseau logique</a:t>
            </a:r>
            <a:endParaRPr lang="fr-FR" sz="4000">
              <a:solidFill>
                <a:schemeClr val="accent1"/>
              </a:solidFill>
            </a:endParaRPr>
          </a:p>
        </p:txBody>
      </p:sp>
      <p:sp>
        <p:nvSpPr>
          <p:cNvPr id="1368067" name="Rectangle 1027"/>
          <p:cNvSpPr>
            <a:spLocks noChangeArrowheads="1"/>
          </p:cNvSpPr>
          <p:nvPr/>
        </p:nvSpPr>
        <p:spPr bwMode="auto">
          <a:xfrm>
            <a:off x="304800" y="914400"/>
            <a:ext cx="8534400" cy="25908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sz="2800">
                <a:solidFill>
                  <a:schemeClr val="accent1"/>
                </a:solidFill>
              </a:rPr>
              <a:t>Attribution d’adresses et routage géographique</a:t>
            </a:r>
          </a:p>
          <a:p>
            <a:pPr marL="342900" indent="-342900">
              <a:spcBef>
                <a:spcPct val="20000"/>
              </a:spcBef>
              <a:buClr>
                <a:schemeClr val="tx2"/>
              </a:buClr>
              <a:buFont typeface="Wingdings" pitchFamily="2" charset="2"/>
              <a:buChar char="à"/>
            </a:pPr>
            <a:r>
              <a:rPr lang="fr-BE" sz="2000"/>
              <a:t>Affectation et routage géographique des adresses de classes C : </a:t>
            </a:r>
          </a:p>
          <a:p>
            <a:pPr marL="342900" indent="-342900">
              <a:spcBef>
                <a:spcPct val="20000"/>
              </a:spcBef>
              <a:buClr>
                <a:schemeClr val="tx2"/>
              </a:buClr>
              <a:buFont typeface="Wingdings" pitchFamily="2" charset="2"/>
              <a:buNone/>
            </a:pPr>
            <a:r>
              <a:rPr lang="fr-BE" sz="2000"/>
              <a:t>	supernetting CIDR</a:t>
            </a:r>
          </a:p>
          <a:p>
            <a:pPr marL="819150" lvl="1" indent="-285750">
              <a:spcBef>
                <a:spcPct val="20000"/>
              </a:spcBef>
              <a:buClr>
                <a:schemeClr val="tx2"/>
              </a:buClr>
              <a:buFontTx/>
              <a:buChar char="•"/>
            </a:pPr>
            <a:r>
              <a:rPr lang="fr-BE" sz="2000"/>
              <a:t>Ex. 194.0.0.0/7</a:t>
            </a:r>
          </a:p>
          <a:p>
            <a:pPr marL="342900" indent="-342900">
              <a:spcBef>
                <a:spcPct val="20000"/>
              </a:spcBef>
              <a:buClr>
                <a:schemeClr val="tx2"/>
              </a:buClr>
              <a:buFontTx/>
              <a:buChar char="•"/>
            </a:pPr>
            <a:r>
              <a:rPr lang="fr-BE" sz="2000"/>
              <a:t>Réduction de la taille des tables de routages sur Internet</a:t>
            </a:r>
          </a:p>
        </p:txBody>
      </p:sp>
      <p:pic>
        <p:nvPicPr>
          <p:cNvPr id="1368068" name="Picture 1028"/>
          <p:cNvPicPr>
            <a:picLocks noChangeAspect="1" noChangeArrowheads="1"/>
          </p:cNvPicPr>
          <p:nvPr/>
        </p:nvPicPr>
        <p:blipFill>
          <a:blip r:embed="rId4" cstate="print"/>
          <a:srcRect/>
          <a:stretch>
            <a:fillRect/>
          </a:stretch>
        </p:blipFill>
        <p:spPr bwMode="auto">
          <a:xfrm>
            <a:off x="1981200" y="3575050"/>
            <a:ext cx="4724400" cy="2825750"/>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6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6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68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68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68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8067" grpId="0" build="p" bldLvl="2"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fr-FR" b="1"/>
              <a:t>Plan d’adressage</a:t>
            </a:r>
          </a:p>
        </p:txBody>
      </p:sp>
      <p:sp>
        <p:nvSpPr>
          <p:cNvPr id="108547" name="Rectangle 3"/>
          <p:cNvSpPr>
            <a:spLocks noGrp="1" noChangeArrowheads="1"/>
          </p:cNvSpPr>
          <p:nvPr>
            <p:ph type="body" idx="1"/>
          </p:nvPr>
        </p:nvSpPr>
        <p:spPr/>
        <p:txBody>
          <a:bodyPr/>
          <a:lstStyle/>
          <a:p>
            <a:r>
              <a:rPr lang="fr-FR"/>
              <a:t>But : organiser les domaines de broadcast</a:t>
            </a:r>
          </a:p>
          <a:p>
            <a:r>
              <a:rPr lang="fr-FR"/>
              <a:t>Organiser le réseau</a:t>
            </a:r>
          </a:p>
          <a:p>
            <a:r>
              <a:rPr lang="fr-FR"/>
              <a:t>Exemple : une école</a:t>
            </a:r>
          </a:p>
          <a:p>
            <a:pPr>
              <a:buFontTx/>
              <a:buNone/>
            </a:pPr>
            <a:r>
              <a:rPr lang="fr-FR"/>
              <a:t>			réseau étudiants</a:t>
            </a:r>
          </a:p>
          <a:p>
            <a:pPr>
              <a:buFontTx/>
              <a:buNone/>
            </a:pPr>
            <a:r>
              <a:rPr lang="fr-FR"/>
              <a:t>			réseau avec accès internet</a:t>
            </a:r>
          </a:p>
          <a:p>
            <a:pPr>
              <a:buFontTx/>
              <a:buNone/>
            </a:pPr>
            <a:r>
              <a:rPr lang="fr-FR"/>
              <a:t>			réseau professeurs</a:t>
            </a:r>
          </a:p>
          <a:p>
            <a:pPr>
              <a:buFontTx/>
              <a:buNone/>
            </a:pPr>
            <a:r>
              <a:rPr lang="fr-FR"/>
              <a:t>			réseau administratif</a:t>
            </a:r>
          </a:p>
        </p:txBody>
      </p:sp>
      <p:sp>
        <p:nvSpPr>
          <p:cNvPr id="2" name="Espace réservé de la date 1"/>
          <p:cNvSpPr>
            <a:spLocks noGrp="1"/>
          </p:cNvSpPr>
          <p:nvPr>
            <p:ph type="dt" sz="half" idx="10"/>
          </p:nvPr>
        </p:nvSpPr>
        <p:spPr/>
        <p:txBody>
          <a:body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3" name="Espace réservé du pied de page 2"/>
          <p:cNvSpPr>
            <a:spLocks noGrp="1"/>
          </p:cNvSpPr>
          <p:nvPr>
            <p:ph type="ftr" sz="quarter" idx="11"/>
          </p:nvPr>
        </p:nvSpPr>
        <p:spPr/>
        <p:txBody>
          <a:bodyPr/>
          <a:lstStyle/>
          <a:p>
            <a:pPr>
              <a:defRPr/>
            </a:pPr>
            <a:r>
              <a:rPr lang="fr-BE" smtClean="0"/>
              <a:t>Cours LAN Q3 – Architecture TCPIP</a:t>
            </a:r>
            <a:endParaRPr lang="fr-FR" b="1">
              <a:solidFill>
                <a:schemeClr val="accent1"/>
              </a:solidFill>
            </a:endParaRPr>
          </a:p>
        </p:txBody>
      </p:sp>
      <p:sp>
        <p:nvSpPr>
          <p:cNvPr id="4" name="Espace réservé du numéro de diapositive 3"/>
          <p:cNvSpPr>
            <a:spLocks noGrp="1"/>
          </p:cNvSpPr>
          <p:nvPr>
            <p:ph type="sldNum" sz="quarter" idx="12"/>
          </p:nvPr>
        </p:nvSpPr>
        <p:spPr/>
        <p:txBody>
          <a:bodyPr/>
          <a:lstStyle/>
          <a:p>
            <a:pPr>
              <a:defRPr/>
            </a:pPr>
            <a:fld id="{9EFCED93-A6A1-4FFA-A796-614D283C253D}" type="slidenum">
              <a:rPr lang="fr-FR" smtClean="0"/>
              <a:pPr>
                <a:defRPr/>
              </a:pPr>
              <a:t>27</a:t>
            </a:fld>
            <a:endParaRPr lang="fr-FR" b="1"/>
          </a:p>
        </p:txBody>
      </p:sp>
    </p:spTree>
  </p:cSld>
  <p:clrMapOvr>
    <a:masterClrMapping/>
  </p:clrMapOvr>
  <p:transition>
    <p:sndAc>
      <p:stSnd>
        <p:snd r:embed="rId2" name="ZOUM.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fr-FR" b="1"/>
              <a:t>Exemple d’une école </a:t>
            </a:r>
            <a:r>
              <a:rPr lang="fr-FR" sz="1600" b="1"/>
              <a:t>(suite)</a:t>
            </a:r>
            <a:endParaRPr lang="fr-FR" b="1"/>
          </a:p>
        </p:txBody>
      </p:sp>
      <p:sp>
        <p:nvSpPr>
          <p:cNvPr id="109571" name="Rectangle 3"/>
          <p:cNvSpPr>
            <a:spLocks noGrp="1" noChangeArrowheads="1"/>
          </p:cNvSpPr>
          <p:nvPr>
            <p:ph type="body" idx="1"/>
          </p:nvPr>
        </p:nvSpPr>
        <p:spPr/>
        <p:txBody>
          <a:bodyPr/>
          <a:lstStyle/>
          <a:p>
            <a:r>
              <a:rPr lang="fr-FR" dirty="0"/>
              <a:t>Il faut 4 sous-réseaux</a:t>
            </a:r>
          </a:p>
          <a:p>
            <a:r>
              <a:rPr lang="fr-FR" dirty="0"/>
              <a:t>On consacre 3 bits à l’adresse de SR</a:t>
            </a:r>
          </a:p>
          <a:p>
            <a:pPr>
              <a:buFontTx/>
              <a:buNone/>
            </a:pPr>
            <a:r>
              <a:rPr lang="fr-FR" dirty="0"/>
              <a:t>		on dispose de 8-2 = 6 SR utilisables</a:t>
            </a:r>
          </a:p>
          <a:p>
            <a:r>
              <a:rPr lang="fr-FR" dirty="0"/>
              <a:t>Il </a:t>
            </a:r>
            <a:r>
              <a:rPr lang="fr-FR" dirty="0" smtClean="0"/>
              <a:t>reste </a:t>
            </a:r>
            <a:r>
              <a:rPr lang="fr-FR" dirty="0"/>
              <a:t>5 bits pour adresser les hôtes</a:t>
            </a:r>
          </a:p>
          <a:p>
            <a:pPr>
              <a:buFontTx/>
              <a:buNone/>
            </a:pPr>
            <a:r>
              <a:rPr lang="fr-FR" dirty="0"/>
              <a:t>		on dispose de 30 </a:t>
            </a:r>
            <a:r>
              <a:rPr lang="fr-FR" dirty="0" smtClean="0"/>
              <a:t>adresses </a:t>
            </a:r>
            <a:r>
              <a:rPr lang="fr-FR" dirty="0"/>
              <a:t>utilisables</a:t>
            </a:r>
          </a:p>
          <a:p>
            <a:r>
              <a:rPr lang="fr-FR" dirty="0"/>
              <a:t>Les communications inter-réseaux se font à l’aide de routeurs</a:t>
            </a:r>
          </a:p>
        </p:txBody>
      </p:sp>
      <p:sp>
        <p:nvSpPr>
          <p:cNvPr id="2" name="Espace réservé de la date 1"/>
          <p:cNvSpPr>
            <a:spLocks noGrp="1"/>
          </p:cNvSpPr>
          <p:nvPr>
            <p:ph type="dt" sz="half" idx="10"/>
          </p:nvPr>
        </p:nvSpPr>
        <p:spPr/>
        <p:txBody>
          <a:body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3" name="Espace réservé du pied de page 2"/>
          <p:cNvSpPr>
            <a:spLocks noGrp="1"/>
          </p:cNvSpPr>
          <p:nvPr>
            <p:ph type="ftr" sz="quarter" idx="11"/>
          </p:nvPr>
        </p:nvSpPr>
        <p:spPr/>
        <p:txBody>
          <a:bodyPr/>
          <a:lstStyle/>
          <a:p>
            <a:pPr>
              <a:defRPr/>
            </a:pPr>
            <a:r>
              <a:rPr lang="fr-BE" smtClean="0"/>
              <a:t>Cours LAN Q3 – Architecture TCPIP</a:t>
            </a:r>
            <a:endParaRPr lang="fr-FR" b="1">
              <a:solidFill>
                <a:schemeClr val="accent1"/>
              </a:solidFill>
            </a:endParaRPr>
          </a:p>
        </p:txBody>
      </p:sp>
      <p:sp>
        <p:nvSpPr>
          <p:cNvPr id="4" name="Espace réservé du numéro de diapositive 3"/>
          <p:cNvSpPr>
            <a:spLocks noGrp="1"/>
          </p:cNvSpPr>
          <p:nvPr>
            <p:ph type="sldNum" sz="quarter" idx="12"/>
          </p:nvPr>
        </p:nvSpPr>
        <p:spPr/>
        <p:txBody>
          <a:bodyPr/>
          <a:lstStyle/>
          <a:p>
            <a:pPr>
              <a:defRPr/>
            </a:pPr>
            <a:fld id="{9EFCED93-A6A1-4FFA-A796-614D283C253D}" type="slidenum">
              <a:rPr lang="fr-FR" smtClean="0"/>
              <a:pPr>
                <a:defRPr/>
              </a:pPr>
              <a:t>28</a:t>
            </a:fld>
            <a:endParaRPr lang="fr-FR" b="1"/>
          </a:p>
        </p:txBody>
      </p:sp>
    </p:spTree>
  </p:cSld>
  <p:clrMapOvr>
    <a:masterClrMapping/>
  </p:clrMapOvr>
  <p:transition>
    <p:sndAc>
      <p:stSnd>
        <p:snd r:embed="rId2" name="ZOUM.WAV"/>
      </p:stSnd>
    </p:sndAc>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fr-FR" b="1"/>
              <a:t>Plan</a:t>
            </a:r>
          </a:p>
        </p:txBody>
      </p:sp>
      <p:sp>
        <p:nvSpPr>
          <p:cNvPr id="107523" name="Rectangle 3"/>
          <p:cNvSpPr>
            <a:spLocks noGrp="1" noChangeArrowheads="1"/>
          </p:cNvSpPr>
          <p:nvPr>
            <p:ph type="body" idx="1"/>
          </p:nvPr>
        </p:nvSpPr>
        <p:spPr/>
        <p:txBody>
          <a:bodyPr/>
          <a:lstStyle/>
          <a:p>
            <a:pPr>
              <a:lnSpc>
                <a:spcPct val="80000"/>
              </a:lnSpc>
            </a:pPr>
            <a:r>
              <a:rPr lang="fr-FR" sz="2800"/>
              <a:t>Réseau : 192.168.212.0 255.255.255.0</a:t>
            </a:r>
          </a:p>
          <a:p>
            <a:pPr>
              <a:lnSpc>
                <a:spcPct val="80000"/>
              </a:lnSpc>
            </a:pPr>
            <a:r>
              <a:rPr lang="fr-FR" sz="2800"/>
              <a:t>Sous-réseaux : masque 255.255.255.</a:t>
            </a:r>
            <a:r>
              <a:rPr lang="fr-FR" sz="2800">
                <a:solidFill>
                  <a:srgbClr val="66FF66"/>
                </a:solidFill>
              </a:rPr>
              <a:t>224</a:t>
            </a:r>
          </a:p>
          <a:p>
            <a:pPr>
              <a:lnSpc>
                <a:spcPct val="80000"/>
              </a:lnSpc>
              <a:buFontTx/>
              <a:buNone/>
            </a:pPr>
            <a:r>
              <a:rPr lang="fr-FR" sz="2800"/>
              <a:t>		étudiants :</a:t>
            </a:r>
          </a:p>
          <a:p>
            <a:pPr>
              <a:lnSpc>
                <a:spcPct val="80000"/>
              </a:lnSpc>
              <a:buFontTx/>
              <a:buNone/>
            </a:pPr>
            <a:r>
              <a:rPr lang="fr-FR" sz="2800"/>
              <a:t>			192.168.212. </a:t>
            </a:r>
            <a:r>
              <a:rPr lang="fr-FR" sz="2800">
                <a:solidFill>
                  <a:srgbClr val="66FF66"/>
                </a:solidFill>
              </a:rPr>
              <a:t>33 à 62</a:t>
            </a:r>
            <a:r>
              <a:rPr lang="fr-FR" sz="2800"/>
              <a:t> 	</a:t>
            </a:r>
          </a:p>
          <a:p>
            <a:pPr>
              <a:lnSpc>
                <a:spcPct val="80000"/>
              </a:lnSpc>
              <a:buFontTx/>
              <a:buNone/>
            </a:pPr>
            <a:r>
              <a:rPr lang="fr-FR" sz="2800"/>
              <a:t>		accès internet :</a:t>
            </a:r>
          </a:p>
          <a:p>
            <a:pPr>
              <a:lnSpc>
                <a:spcPct val="80000"/>
              </a:lnSpc>
              <a:buFontTx/>
              <a:buNone/>
            </a:pPr>
            <a:r>
              <a:rPr lang="fr-FR" sz="2800"/>
              <a:t>			192.168.212. </a:t>
            </a:r>
            <a:r>
              <a:rPr lang="fr-FR" sz="2800">
                <a:solidFill>
                  <a:srgbClr val="66FF66"/>
                </a:solidFill>
              </a:rPr>
              <a:t>65 à 94</a:t>
            </a:r>
          </a:p>
          <a:p>
            <a:pPr>
              <a:lnSpc>
                <a:spcPct val="80000"/>
              </a:lnSpc>
              <a:buFontTx/>
              <a:buNone/>
            </a:pPr>
            <a:r>
              <a:rPr lang="fr-FR" sz="2800"/>
              <a:t>		professeurs :</a:t>
            </a:r>
          </a:p>
          <a:p>
            <a:pPr>
              <a:lnSpc>
                <a:spcPct val="80000"/>
              </a:lnSpc>
              <a:buFontTx/>
              <a:buNone/>
            </a:pPr>
            <a:r>
              <a:rPr lang="fr-FR" sz="2800"/>
              <a:t>			192.168.212. </a:t>
            </a:r>
            <a:r>
              <a:rPr lang="fr-FR" sz="2800">
                <a:solidFill>
                  <a:srgbClr val="66FF66"/>
                </a:solidFill>
              </a:rPr>
              <a:t>97 à 126</a:t>
            </a:r>
            <a:r>
              <a:rPr lang="fr-FR" sz="2800"/>
              <a:t> </a:t>
            </a:r>
          </a:p>
          <a:p>
            <a:pPr>
              <a:lnSpc>
                <a:spcPct val="80000"/>
              </a:lnSpc>
              <a:buFontTx/>
              <a:buNone/>
            </a:pPr>
            <a:r>
              <a:rPr lang="fr-FR" sz="2800"/>
              <a:t>		administration :</a:t>
            </a:r>
          </a:p>
          <a:p>
            <a:pPr>
              <a:lnSpc>
                <a:spcPct val="80000"/>
              </a:lnSpc>
              <a:buFontTx/>
              <a:buNone/>
            </a:pPr>
            <a:r>
              <a:rPr lang="fr-FR" sz="2800"/>
              <a:t>			192.168.212. </a:t>
            </a:r>
            <a:r>
              <a:rPr lang="fr-FR" sz="2800">
                <a:solidFill>
                  <a:srgbClr val="66FF66"/>
                </a:solidFill>
              </a:rPr>
              <a:t>129 à 158</a:t>
            </a:r>
          </a:p>
        </p:txBody>
      </p:sp>
      <p:sp>
        <p:nvSpPr>
          <p:cNvPr id="2" name="Espace réservé de la date 1"/>
          <p:cNvSpPr>
            <a:spLocks noGrp="1"/>
          </p:cNvSpPr>
          <p:nvPr>
            <p:ph type="dt" sz="half" idx="10"/>
          </p:nvPr>
        </p:nvSpPr>
        <p:spPr/>
        <p:txBody>
          <a:body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3" name="Espace réservé du pied de page 2"/>
          <p:cNvSpPr>
            <a:spLocks noGrp="1"/>
          </p:cNvSpPr>
          <p:nvPr>
            <p:ph type="ftr" sz="quarter" idx="11"/>
          </p:nvPr>
        </p:nvSpPr>
        <p:spPr/>
        <p:txBody>
          <a:bodyPr/>
          <a:lstStyle/>
          <a:p>
            <a:pPr>
              <a:defRPr/>
            </a:pPr>
            <a:r>
              <a:rPr lang="fr-BE" smtClean="0"/>
              <a:t>Cours LAN Q3 – Architecture TCPIP</a:t>
            </a:r>
            <a:endParaRPr lang="fr-FR" b="1">
              <a:solidFill>
                <a:schemeClr val="accent1"/>
              </a:solidFill>
            </a:endParaRPr>
          </a:p>
        </p:txBody>
      </p:sp>
      <p:sp>
        <p:nvSpPr>
          <p:cNvPr id="4" name="Espace réservé du numéro de diapositive 3"/>
          <p:cNvSpPr>
            <a:spLocks noGrp="1"/>
          </p:cNvSpPr>
          <p:nvPr>
            <p:ph type="sldNum" sz="quarter" idx="12"/>
          </p:nvPr>
        </p:nvSpPr>
        <p:spPr/>
        <p:txBody>
          <a:bodyPr/>
          <a:lstStyle/>
          <a:p>
            <a:pPr>
              <a:defRPr/>
            </a:pPr>
            <a:fld id="{9EFCED93-A6A1-4FFA-A796-614D283C253D}" type="slidenum">
              <a:rPr lang="fr-FR" smtClean="0"/>
              <a:pPr>
                <a:defRPr/>
              </a:pPr>
              <a:t>29</a:t>
            </a:fld>
            <a:endParaRPr lang="fr-FR" b="1"/>
          </a:p>
        </p:txBody>
      </p:sp>
    </p:spTree>
  </p:cSld>
  <p:clrMapOvr>
    <a:masterClrMapping/>
  </p:clrMapOvr>
  <p:transition>
    <p:sndAc>
      <p:stSnd>
        <p:snd r:embed="rId2" name="ZOUM.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533400" y="685800"/>
            <a:ext cx="7772400" cy="1519064"/>
          </a:xfrm>
        </p:spPr>
        <p:txBody>
          <a:bodyPr anchor="ctr" anchorCtr="1"/>
          <a:lstStyle/>
          <a:p>
            <a:pPr algn="l"/>
            <a:r>
              <a:rPr lang="fr-BE" sz="4800" dirty="0" smtClean="0"/>
              <a:t>Généralités</a:t>
            </a:r>
            <a:endParaRPr lang="fr-FR" sz="4800" dirty="0"/>
          </a:p>
        </p:txBody>
      </p:sp>
      <p:sp>
        <p:nvSpPr>
          <p:cNvPr id="787459" name="Rectangle 3"/>
          <p:cNvSpPr>
            <a:spLocks noGrp="1" noChangeArrowheads="1"/>
          </p:cNvSpPr>
          <p:nvPr>
            <p:ph type="subTitle" idx="1"/>
          </p:nvPr>
        </p:nvSpPr>
        <p:spPr>
          <a:xfrm>
            <a:off x="762000" y="2057400"/>
            <a:ext cx="7772400" cy="4114800"/>
          </a:xfrm>
        </p:spPr>
        <p:txBody>
          <a:bodyPr/>
          <a:lstStyle/>
          <a:p>
            <a:pPr marL="457200" lvl="1" indent="0">
              <a:buFont typeface="Wingdings" pitchFamily="2" charset="2"/>
              <a:buChar char="Ø"/>
            </a:pPr>
            <a:r>
              <a:rPr lang="fr-BE" dirty="0" smtClean="0"/>
              <a:t> Origines</a:t>
            </a:r>
          </a:p>
          <a:p>
            <a:pPr marL="457200" lvl="1" indent="0">
              <a:buFont typeface="Wingdings" pitchFamily="2" charset="2"/>
              <a:buChar char="Ø"/>
            </a:pPr>
            <a:r>
              <a:rPr lang="fr-BE" dirty="0" smtClean="0"/>
              <a:t> Normalisation</a:t>
            </a:r>
          </a:p>
          <a:p>
            <a:pPr marL="457200" lvl="1" indent="0">
              <a:buFont typeface="Wingdings" pitchFamily="2" charset="2"/>
              <a:buChar char="Ø"/>
            </a:pPr>
            <a:r>
              <a:rPr lang="fr-BE" dirty="0" smtClean="0"/>
              <a:t> Besoins initiaux</a:t>
            </a:r>
          </a:p>
          <a:p>
            <a:pPr marL="457200" lvl="1" indent="0">
              <a:buFont typeface="Wingdings" pitchFamily="2" charset="2"/>
              <a:buChar char="Ø"/>
            </a:pPr>
            <a:r>
              <a:rPr lang="fr-BE" dirty="0" smtClean="0"/>
              <a:t> Principe général</a:t>
            </a:r>
            <a:endParaRPr lang="fr-BE" dirty="0"/>
          </a:p>
        </p:txBody>
      </p:sp>
    </p:spTree>
  </p:cSld>
  <p:clrMapOvr>
    <a:masterClrMapping/>
  </p:clrMapOvr>
  <p:transition>
    <p:sndAc>
      <p:stSnd>
        <p:snd r:embed="rId3" name="ZOUM.WAV"/>
      </p:stSnd>
    </p:sndAc>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82D5DCBE-58ED-44E7-8D96-3778776FF140}" type="slidenum">
              <a:rPr lang="fr-FR"/>
              <a:pPr/>
              <a:t>30</a:t>
            </a:fld>
            <a:endParaRPr lang="fr-FR" b="1"/>
          </a:p>
        </p:txBody>
      </p:sp>
      <p:sp>
        <p:nvSpPr>
          <p:cNvPr id="1266690" name="Rectangle 2"/>
          <p:cNvSpPr>
            <a:spLocks noGrp="1" noChangeArrowheads="1"/>
          </p:cNvSpPr>
          <p:nvPr>
            <p:ph type="title"/>
          </p:nvPr>
        </p:nvSpPr>
        <p:spPr/>
        <p:txBody>
          <a:bodyPr/>
          <a:lstStyle/>
          <a:p>
            <a:r>
              <a:rPr lang="fr-BE" sz="4000">
                <a:solidFill>
                  <a:schemeClr val="accent1"/>
                </a:solidFill>
              </a:rPr>
              <a:t>Utilitaires réseaux </a:t>
            </a:r>
            <a:endParaRPr lang="fr-FR" sz="4000">
              <a:solidFill>
                <a:schemeClr val="accent1"/>
              </a:solidFill>
            </a:endParaRPr>
          </a:p>
        </p:txBody>
      </p:sp>
      <p:sp>
        <p:nvSpPr>
          <p:cNvPr id="1266692" name="Rectangle 4"/>
          <p:cNvSpPr>
            <a:spLocks noChangeArrowheads="1"/>
          </p:cNvSpPr>
          <p:nvPr/>
        </p:nvSpPr>
        <p:spPr bwMode="auto">
          <a:xfrm>
            <a:off x="533400" y="914400"/>
            <a:ext cx="7924800" cy="17526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a:solidFill>
                  <a:schemeClr val="accent1"/>
                </a:solidFill>
              </a:rPr>
              <a:t>ICMP – Protocole de contrôle et d’information</a:t>
            </a:r>
            <a:endParaRPr lang="fr-BE" sz="1800"/>
          </a:p>
          <a:p>
            <a:pPr marL="342900" indent="-342900">
              <a:spcBef>
                <a:spcPct val="20000"/>
              </a:spcBef>
              <a:buClr>
                <a:schemeClr val="tx2"/>
              </a:buClr>
              <a:buFontTx/>
              <a:buChar char="•"/>
            </a:pPr>
            <a:r>
              <a:rPr lang="fr-BE" sz="2000"/>
              <a:t>Internet Control Message Protocol : utilisé par IP et certains utilitaires</a:t>
            </a:r>
          </a:p>
          <a:p>
            <a:pPr marL="342900" indent="-342900">
              <a:spcBef>
                <a:spcPct val="20000"/>
              </a:spcBef>
              <a:buClr>
                <a:schemeClr val="tx2"/>
              </a:buClr>
              <a:buFontTx/>
              <a:buChar char="•"/>
            </a:pPr>
            <a:r>
              <a:rPr lang="fr-BE" sz="2000"/>
              <a:t>Encapsulation dans paquet IP</a:t>
            </a:r>
          </a:p>
        </p:txBody>
      </p:sp>
      <p:pic>
        <p:nvPicPr>
          <p:cNvPr id="1266693" name="Picture 5"/>
          <p:cNvPicPr>
            <a:picLocks noChangeAspect="1" noChangeArrowheads="1"/>
          </p:cNvPicPr>
          <p:nvPr/>
        </p:nvPicPr>
        <p:blipFill>
          <a:blip r:embed="rId4" cstate="print"/>
          <a:srcRect/>
          <a:stretch>
            <a:fillRect/>
          </a:stretch>
        </p:blipFill>
        <p:spPr bwMode="auto">
          <a:xfrm>
            <a:off x="762000" y="2667000"/>
            <a:ext cx="7391400" cy="371157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669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669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669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6692" grpId="0" build="p" bldLvl="2"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7"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8" name="Espace réservé du numéro de diapositive 5"/>
          <p:cNvSpPr>
            <a:spLocks noGrp="1"/>
          </p:cNvSpPr>
          <p:nvPr>
            <p:ph type="sldNum" sz="quarter" idx="12"/>
          </p:nvPr>
        </p:nvSpPr>
        <p:spPr/>
        <p:txBody>
          <a:bodyPr/>
          <a:lstStyle/>
          <a:p>
            <a:fld id="{5900D326-FEE9-4DBD-B81C-3589B96AB813}" type="slidenum">
              <a:rPr lang="fr-FR"/>
              <a:pPr/>
              <a:t>31</a:t>
            </a:fld>
            <a:endParaRPr lang="fr-FR" b="1"/>
          </a:p>
        </p:txBody>
      </p:sp>
      <p:sp>
        <p:nvSpPr>
          <p:cNvPr id="1268738" name="Rectangle 2"/>
          <p:cNvSpPr>
            <a:spLocks noGrp="1" noChangeArrowheads="1"/>
          </p:cNvSpPr>
          <p:nvPr>
            <p:ph type="title"/>
          </p:nvPr>
        </p:nvSpPr>
        <p:spPr/>
        <p:txBody>
          <a:bodyPr/>
          <a:lstStyle/>
          <a:p>
            <a:r>
              <a:rPr lang="fr-BE" sz="4000">
                <a:solidFill>
                  <a:schemeClr val="accent1"/>
                </a:solidFill>
              </a:rPr>
              <a:t>Utilitaires réseaux </a:t>
            </a:r>
            <a:endParaRPr lang="fr-FR" sz="4000">
              <a:solidFill>
                <a:schemeClr val="accent1"/>
              </a:solidFill>
            </a:endParaRPr>
          </a:p>
        </p:txBody>
      </p:sp>
      <p:sp>
        <p:nvSpPr>
          <p:cNvPr id="1268740" name="Rectangle 4"/>
          <p:cNvSpPr>
            <a:spLocks noChangeArrowheads="1"/>
          </p:cNvSpPr>
          <p:nvPr/>
        </p:nvSpPr>
        <p:spPr bwMode="auto">
          <a:xfrm>
            <a:off x="533400" y="914400"/>
            <a:ext cx="7924800" cy="2057400"/>
          </a:xfrm>
          <a:prstGeom prst="rect">
            <a:avLst/>
          </a:prstGeom>
          <a:noFill/>
          <a:ln w="9525">
            <a:noFill/>
            <a:miter lim="800000"/>
            <a:headEnd/>
            <a:tailEnd/>
          </a:ln>
          <a:effectLst/>
        </p:spPr>
        <p:txBody>
          <a:bodyPr lIns="92075" tIns="46038" rIns="92075" bIns="46038"/>
          <a:lstStyle/>
          <a:p>
            <a:pPr marL="342900" indent="-342900">
              <a:lnSpc>
                <a:spcPct val="90000"/>
              </a:lnSpc>
              <a:spcBef>
                <a:spcPct val="20000"/>
              </a:spcBef>
              <a:buClr>
                <a:schemeClr val="tx2"/>
              </a:buClr>
            </a:pPr>
            <a:r>
              <a:rPr lang="fr-BE" sz="3200">
                <a:solidFill>
                  <a:schemeClr val="accent1"/>
                </a:solidFill>
              </a:rPr>
              <a:t>Utilitaire Ping</a:t>
            </a:r>
            <a:endParaRPr lang="fr-BE"/>
          </a:p>
          <a:p>
            <a:pPr marL="342900" indent="-342900">
              <a:spcBef>
                <a:spcPct val="20000"/>
              </a:spcBef>
              <a:buClr>
                <a:schemeClr val="tx2"/>
              </a:buClr>
              <a:buFontTx/>
              <a:buChar char="•"/>
            </a:pPr>
            <a:r>
              <a:rPr lang="fr-BE"/>
              <a:t>Packet Internet Groper : demande – réponse d’écho </a:t>
            </a:r>
          </a:p>
          <a:p>
            <a:pPr marL="342900" indent="-342900">
              <a:spcBef>
                <a:spcPct val="20000"/>
              </a:spcBef>
              <a:buClr>
                <a:schemeClr val="tx2"/>
              </a:buClr>
              <a:buFontTx/>
              <a:buChar char="•"/>
            </a:pPr>
            <a:r>
              <a:rPr lang="fr-BE"/>
              <a:t>tests d’accessibilité de bout en bout</a:t>
            </a:r>
          </a:p>
          <a:p>
            <a:pPr marL="342900" indent="-342900">
              <a:spcBef>
                <a:spcPct val="20000"/>
              </a:spcBef>
              <a:buClr>
                <a:schemeClr val="tx2"/>
              </a:buClr>
              <a:buFontTx/>
              <a:buChar char="•"/>
            </a:pPr>
            <a:r>
              <a:rPr lang="fr-BE"/>
              <a:t>Evaluation du RTT</a:t>
            </a:r>
          </a:p>
        </p:txBody>
      </p:sp>
      <p:pic>
        <p:nvPicPr>
          <p:cNvPr id="1268742" name="Picture 6"/>
          <p:cNvPicPr>
            <a:picLocks noChangeAspect="1" noChangeArrowheads="1"/>
          </p:cNvPicPr>
          <p:nvPr/>
        </p:nvPicPr>
        <p:blipFill>
          <a:blip r:embed="rId4" cstate="print"/>
          <a:srcRect/>
          <a:stretch>
            <a:fillRect/>
          </a:stretch>
        </p:blipFill>
        <p:spPr bwMode="auto">
          <a:xfrm>
            <a:off x="762000" y="2971800"/>
            <a:ext cx="7010400" cy="1327150"/>
          </a:xfrm>
          <a:prstGeom prst="rect">
            <a:avLst/>
          </a:prstGeom>
          <a:noFill/>
        </p:spPr>
      </p:pic>
      <p:pic>
        <p:nvPicPr>
          <p:cNvPr id="1268744" name="Picture 8"/>
          <p:cNvPicPr>
            <a:picLocks noChangeAspect="1" noChangeArrowheads="1"/>
          </p:cNvPicPr>
          <p:nvPr/>
        </p:nvPicPr>
        <p:blipFill>
          <a:blip r:embed="rId5" cstate="print"/>
          <a:srcRect/>
          <a:stretch>
            <a:fillRect/>
          </a:stretch>
        </p:blipFill>
        <p:spPr bwMode="auto">
          <a:xfrm>
            <a:off x="1371600" y="4343400"/>
            <a:ext cx="6096000" cy="1935163"/>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6874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6874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6874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6874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8740" grpId="0" build="p" bldLvl="2" autoUpdateAnimBg="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780A5256-ACCB-4E02-BE6B-8EDC409F2CCE}" type="slidenum">
              <a:rPr lang="fr-FR"/>
              <a:pPr/>
              <a:t>32</a:t>
            </a:fld>
            <a:endParaRPr lang="fr-FR" b="1"/>
          </a:p>
        </p:txBody>
      </p:sp>
      <p:sp>
        <p:nvSpPr>
          <p:cNvPr id="1270786" name="Rectangle 2"/>
          <p:cNvSpPr>
            <a:spLocks noGrp="1" noChangeArrowheads="1"/>
          </p:cNvSpPr>
          <p:nvPr>
            <p:ph type="title"/>
          </p:nvPr>
        </p:nvSpPr>
        <p:spPr/>
        <p:txBody>
          <a:bodyPr/>
          <a:lstStyle/>
          <a:p>
            <a:r>
              <a:rPr lang="fr-BE" sz="4000">
                <a:solidFill>
                  <a:schemeClr val="accent1"/>
                </a:solidFill>
              </a:rPr>
              <a:t>Utilitaires réseaux </a:t>
            </a:r>
            <a:endParaRPr lang="fr-FR" sz="4000">
              <a:solidFill>
                <a:schemeClr val="accent1"/>
              </a:solidFill>
            </a:endParaRPr>
          </a:p>
        </p:txBody>
      </p:sp>
      <p:sp>
        <p:nvSpPr>
          <p:cNvPr id="1270788" name="Rectangle 4"/>
          <p:cNvSpPr>
            <a:spLocks noChangeArrowheads="1"/>
          </p:cNvSpPr>
          <p:nvPr/>
        </p:nvSpPr>
        <p:spPr bwMode="auto">
          <a:xfrm>
            <a:off x="533400" y="914400"/>
            <a:ext cx="7924800" cy="2438400"/>
          </a:xfrm>
          <a:prstGeom prst="rect">
            <a:avLst/>
          </a:prstGeom>
          <a:noFill/>
          <a:ln w="9525">
            <a:noFill/>
            <a:miter lim="800000"/>
            <a:headEnd/>
            <a:tailEnd/>
          </a:ln>
          <a:effectLst/>
        </p:spPr>
        <p:txBody>
          <a:bodyPr lIns="92075" tIns="46038" rIns="92075" bIns="46038"/>
          <a:lstStyle/>
          <a:p>
            <a:pPr marL="342900" indent="-342900">
              <a:spcBef>
                <a:spcPct val="20000"/>
              </a:spcBef>
              <a:buClr>
                <a:schemeClr val="tx2"/>
              </a:buClr>
            </a:pPr>
            <a:r>
              <a:rPr lang="fr-BE">
                <a:solidFill>
                  <a:schemeClr val="accent1"/>
                </a:solidFill>
              </a:rPr>
              <a:t>ARP - Résolution d’adresses</a:t>
            </a:r>
            <a:endParaRPr lang="fr-BE" sz="1800"/>
          </a:p>
          <a:p>
            <a:pPr marL="342900" indent="-342900">
              <a:spcBef>
                <a:spcPct val="20000"/>
              </a:spcBef>
              <a:buClr>
                <a:schemeClr val="tx2"/>
              </a:buClr>
              <a:buFontTx/>
              <a:buChar char="•"/>
            </a:pPr>
            <a:r>
              <a:rPr lang="fr-BE" sz="2000"/>
              <a:t>Ex. Réseau d’entreprise constitué de LAN interconnectés</a:t>
            </a:r>
          </a:p>
          <a:p>
            <a:pPr marL="342900" indent="-342900">
              <a:spcBef>
                <a:spcPct val="20000"/>
              </a:spcBef>
              <a:buClr>
                <a:schemeClr val="tx2"/>
              </a:buClr>
              <a:buFontTx/>
              <a:buChar char="•"/>
            </a:pPr>
            <a:r>
              <a:rPr lang="fr-BE" sz="2000"/>
              <a:t>La commutation se fait au niveau 2 </a:t>
            </a:r>
            <a:r>
              <a:rPr lang="fr-BE" sz="2000">
                <a:sym typeface="Wingdings" pitchFamily="2" charset="2"/>
              </a:rPr>
              <a:t> @IP non utilisables</a:t>
            </a:r>
            <a:endParaRPr lang="fr-BE" sz="2000"/>
          </a:p>
          <a:p>
            <a:pPr marL="342900" indent="-342900">
              <a:spcBef>
                <a:spcPct val="20000"/>
              </a:spcBef>
              <a:buClr>
                <a:schemeClr val="tx2"/>
              </a:buClr>
              <a:buFontTx/>
              <a:buChar char="•"/>
            </a:pPr>
            <a:r>
              <a:rPr lang="fr-BE" sz="2000"/>
              <a:t>ARP : résolution @IP </a:t>
            </a:r>
            <a:r>
              <a:rPr lang="fr-BE" sz="2000">
                <a:sym typeface="Wingdings" pitchFamily="2" charset="2"/>
              </a:rPr>
              <a:t> @MAC en </a:t>
            </a:r>
            <a:r>
              <a:rPr lang="fr-BE" sz="2000"/>
              <a:t>intraréseau et résolution interréseaux via des messages broadcast </a:t>
            </a:r>
          </a:p>
          <a:p>
            <a:pPr marL="342900" indent="-342900">
              <a:spcBef>
                <a:spcPct val="20000"/>
              </a:spcBef>
              <a:buClr>
                <a:schemeClr val="tx2"/>
              </a:buClr>
              <a:buFontTx/>
              <a:buChar char="•"/>
            </a:pPr>
            <a:r>
              <a:rPr lang="fr-BE" sz="2000"/>
              <a:t>Fichiers de configuration : si réseau en mode point à point</a:t>
            </a:r>
          </a:p>
        </p:txBody>
      </p:sp>
      <p:pic>
        <p:nvPicPr>
          <p:cNvPr id="1270796" name="Picture 12" descr="5-62"/>
          <p:cNvPicPr>
            <a:picLocks noChangeAspect="1" noChangeArrowheads="1"/>
          </p:cNvPicPr>
          <p:nvPr/>
        </p:nvPicPr>
        <p:blipFill>
          <a:blip r:embed="rId4" cstate="print"/>
          <a:srcRect/>
          <a:stretch>
            <a:fillRect/>
          </a:stretch>
        </p:blipFill>
        <p:spPr bwMode="auto">
          <a:xfrm>
            <a:off x="838200" y="3394075"/>
            <a:ext cx="7467600" cy="300672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078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078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7078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7078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7078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0788" grpId="0" build="p" bldLvl="2"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4715FBF8-F306-4C86-82A2-33A9ACF51008}" type="slidenum">
              <a:rPr lang="fr-FR"/>
              <a:pPr/>
              <a:t>33</a:t>
            </a:fld>
            <a:endParaRPr lang="fr-FR" b="1"/>
          </a:p>
        </p:txBody>
      </p:sp>
      <p:sp>
        <p:nvSpPr>
          <p:cNvPr id="1272834" name="Rectangle 2"/>
          <p:cNvSpPr>
            <a:spLocks noGrp="1" noChangeArrowheads="1"/>
          </p:cNvSpPr>
          <p:nvPr>
            <p:ph type="title"/>
          </p:nvPr>
        </p:nvSpPr>
        <p:spPr/>
        <p:txBody>
          <a:bodyPr/>
          <a:lstStyle/>
          <a:p>
            <a:r>
              <a:rPr lang="fr-BE" sz="4000">
                <a:solidFill>
                  <a:schemeClr val="accent1"/>
                </a:solidFill>
              </a:rPr>
              <a:t>Utilitaires réseaux</a:t>
            </a:r>
            <a:endParaRPr lang="fr-FR" sz="4000">
              <a:solidFill>
                <a:schemeClr val="accent1"/>
              </a:solidFill>
            </a:endParaRPr>
          </a:p>
        </p:txBody>
      </p:sp>
      <p:sp>
        <p:nvSpPr>
          <p:cNvPr id="1272836" name="Rectangle 4"/>
          <p:cNvSpPr>
            <a:spLocks noChangeArrowheads="1"/>
          </p:cNvSpPr>
          <p:nvPr/>
        </p:nvSpPr>
        <p:spPr bwMode="auto">
          <a:xfrm>
            <a:off x="533400" y="914400"/>
            <a:ext cx="7924800" cy="2971800"/>
          </a:xfrm>
          <a:prstGeom prst="rect">
            <a:avLst/>
          </a:prstGeom>
          <a:noFill/>
          <a:ln w="9525">
            <a:noFill/>
            <a:miter lim="800000"/>
            <a:headEnd/>
            <a:tailEnd/>
          </a:ln>
          <a:effectLst/>
        </p:spPr>
        <p:txBody>
          <a:bodyPr lIns="92075" tIns="46038" rIns="92075" bIns="46038"/>
          <a:lstStyle/>
          <a:p>
            <a:pPr marL="342900" indent="-342900">
              <a:lnSpc>
                <a:spcPct val="90000"/>
              </a:lnSpc>
              <a:spcBef>
                <a:spcPct val="20000"/>
              </a:spcBef>
              <a:buClr>
                <a:schemeClr val="tx2"/>
              </a:buClr>
            </a:pPr>
            <a:r>
              <a:rPr lang="fr-BE">
                <a:solidFill>
                  <a:schemeClr val="accent1"/>
                </a:solidFill>
              </a:rPr>
              <a:t>Techniques ARP optimisées</a:t>
            </a:r>
            <a:endParaRPr lang="fr-BE" sz="1800"/>
          </a:p>
          <a:p>
            <a:pPr marL="342900" indent="-342900">
              <a:spcBef>
                <a:spcPct val="20000"/>
              </a:spcBef>
              <a:buClr>
                <a:schemeClr val="tx2"/>
              </a:buClr>
              <a:buFontTx/>
              <a:buChar char="•"/>
            </a:pPr>
            <a:r>
              <a:rPr lang="fr-BE" sz="2000"/>
              <a:t>Cache ARP</a:t>
            </a:r>
          </a:p>
          <a:p>
            <a:pPr marL="342900" indent="-342900">
              <a:spcBef>
                <a:spcPct val="20000"/>
              </a:spcBef>
              <a:buClr>
                <a:schemeClr val="tx2"/>
              </a:buClr>
              <a:buFontTx/>
              <a:buChar char="•"/>
            </a:pPr>
            <a:r>
              <a:rPr lang="fr-BE" sz="2000"/>
              <a:t>ARP « gratuit »</a:t>
            </a:r>
          </a:p>
          <a:p>
            <a:pPr marL="819150" lvl="1" indent="-285750">
              <a:spcBef>
                <a:spcPct val="20000"/>
              </a:spcBef>
              <a:buClr>
                <a:schemeClr val="tx2"/>
              </a:buClr>
              <a:buFontTx/>
              <a:buChar char="•"/>
            </a:pPr>
            <a:r>
              <a:rPr lang="fr-BE" sz="2000"/>
              <a:t>Annonce ARP sur le réseau au boot permet une limitation du traffic de résolution et une détection de doublons d’adresses</a:t>
            </a:r>
          </a:p>
          <a:p>
            <a:pPr marL="342900" indent="-342900">
              <a:spcBef>
                <a:spcPct val="20000"/>
              </a:spcBef>
              <a:buClr>
                <a:schemeClr val="tx2"/>
              </a:buClr>
              <a:buFontTx/>
              <a:buChar char="•"/>
            </a:pPr>
            <a:r>
              <a:rPr lang="fr-BE" sz="2000"/>
              <a:t>Expiration des entrées du cache ARP</a:t>
            </a:r>
          </a:p>
          <a:p>
            <a:pPr marL="342900" indent="-342900">
              <a:spcBef>
                <a:spcPct val="20000"/>
              </a:spcBef>
              <a:buClr>
                <a:schemeClr val="tx2"/>
              </a:buClr>
              <a:buFontTx/>
              <a:buChar char="•"/>
            </a:pPr>
            <a:r>
              <a:rPr lang="fr-BE" sz="2000"/>
              <a:t>Structure du datagramme ARP</a:t>
            </a:r>
          </a:p>
        </p:txBody>
      </p:sp>
      <p:pic>
        <p:nvPicPr>
          <p:cNvPr id="1272838" name="Picture 6"/>
          <p:cNvPicPr>
            <a:picLocks noChangeAspect="1" noChangeArrowheads="1"/>
          </p:cNvPicPr>
          <p:nvPr/>
        </p:nvPicPr>
        <p:blipFill>
          <a:blip r:embed="rId4" cstate="print"/>
          <a:srcRect/>
          <a:stretch>
            <a:fillRect/>
          </a:stretch>
        </p:blipFill>
        <p:spPr bwMode="auto">
          <a:xfrm>
            <a:off x="1295400" y="3902075"/>
            <a:ext cx="6553200" cy="234632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728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728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728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728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7283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7283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2836" grpId="0" build="p" bldLvl="2"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50CA4492-2184-4C16-B0C5-BE74CC60F666}" type="slidenum">
              <a:rPr lang="fr-FR"/>
              <a:pPr/>
              <a:t>34</a:t>
            </a:fld>
            <a:endParaRPr lang="fr-FR" b="1"/>
          </a:p>
        </p:txBody>
      </p:sp>
      <p:sp>
        <p:nvSpPr>
          <p:cNvPr id="1302530" name="Rectangle 2"/>
          <p:cNvSpPr>
            <a:spLocks noGrp="1" noChangeArrowheads="1"/>
          </p:cNvSpPr>
          <p:nvPr>
            <p:ph type="title"/>
          </p:nvPr>
        </p:nvSpPr>
        <p:spPr/>
        <p:txBody>
          <a:bodyPr/>
          <a:lstStyle/>
          <a:p>
            <a:r>
              <a:rPr lang="fr-BE" sz="4000">
                <a:solidFill>
                  <a:schemeClr val="accent1"/>
                </a:solidFill>
              </a:rPr>
              <a:t>Utilitaires réseaux</a:t>
            </a:r>
            <a:endParaRPr lang="fr-FR" sz="4000">
              <a:solidFill>
                <a:schemeClr val="accent1"/>
              </a:solidFill>
            </a:endParaRPr>
          </a:p>
        </p:txBody>
      </p:sp>
      <p:sp>
        <p:nvSpPr>
          <p:cNvPr id="1302532" name="Rectangle 4"/>
          <p:cNvSpPr>
            <a:spLocks noChangeArrowheads="1"/>
          </p:cNvSpPr>
          <p:nvPr/>
        </p:nvSpPr>
        <p:spPr bwMode="auto">
          <a:xfrm>
            <a:off x="533400" y="914400"/>
            <a:ext cx="7924800" cy="3048000"/>
          </a:xfrm>
          <a:prstGeom prst="rect">
            <a:avLst/>
          </a:prstGeom>
          <a:noFill/>
          <a:ln w="9525">
            <a:noFill/>
            <a:miter lim="800000"/>
            <a:headEnd/>
            <a:tailEnd/>
          </a:ln>
          <a:effectLst/>
        </p:spPr>
        <p:txBody>
          <a:bodyPr lIns="92075" tIns="46038" rIns="92075" bIns="46038"/>
          <a:lstStyle/>
          <a:p>
            <a:pPr marL="342900" indent="-342900">
              <a:lnSpc>
                <a:spcPct val="90000"/>
              </a:lnSpc>
              <a:spcBef>
                <a:spcPct val="20000"/>
              </a:spcBef>
              <a:buClr>
                <a:schemeClr val="tx2"/>
              </a:buClr>
            </a:pPr>
            <a:r>
              <a:rPr lang="fr-BE">
                <a:solidFill>
                  <a:schemeClr val="accent1"/>
                </a:solidFill>
              </a:rPr>
              <a:t>Utilitaires de configuration</a:t>
            </a:r>
            <a:endParaRPr lang="fr-BE" sz="1800"/>
          </a:p>
          <a:p>
            <a:pPr marL="342900" indent="-342900">
              <a:spcBef>
                <a:spcPct val="20000"/>
              </a:spcBef>
              <a:buClr>
                <a:schemeClr val="tx2"/>
              </a:buClr>
              <a:buFontTx/>
              <a:buChar char="•"/>
            </a:pPr>
            <a:r>
              <a:rPr lang="fr-BE" sz="1800"/>
              <a:t>RARP  : demande adresse IP en fournissant son @MAC</a:t>
            </a:r>
          </a:p>
          <a:p>
            <a:pPr marL="342900" indent="-342900">
              <a:spcBef>
                <a:spcPct val="20000"/>
              </a:spcBef>
              <a:buClr>
                <a:schemeClr val="tx2"/>
              </a:buClr>
              <a:buFontTx/>
              <a:buChar char="•"/>
            </a:pPr>
            <a:r>
              <a:rPr lang="fr-BE" sz="1800"/>
              <a:t>BOOTP : idem + autres informations de boot</a:t>
            </a:r>
          </a:p>
          <a:p>
            <a:pPr marL="342900" indent="-342900">
              <a:spcBef>
                <a:spcPct val="20000"/>
              </a:spcBef>
              <a:buClr>
                <a:schemeClr val="tx2"/>
              </a:buClr>
              <a:buFontTx/>
              <a:buChar char="•"/>
            </a:pPr>
            <a:r>
              <a:rPr lang="fr-BE" sz="1800"/>
              <a:t>DHCP  : évolution de BOOTP</a:t>
            </a:r>
          </a:p>
          <a:p>
            <a:pPr marL="819150" lvl="1" indent="-285750">
              <a:spcBef>
                <a:spcPct val="20000"/>
              </a:spcBef>
              <a:buClr>
                <a:schemeClr val="tx2"/>
              </a:buClr>
              <a:buFontTx/>
              <a:buChar char="•"/>
            </a:pPr>
            <a:r>
              <a:rPr lang="fr-BE" sz="1800"/>
              <a:t>attribution dynamique d’une adresse IP</a:t>
            </a:r>
          </a:p>
          <a:p>
            <a:pPr marL="819150" lvl="1" indent="-285750">
              <a:spcBef>
                <a:spcPct val="20000"/>
              </a:spcBef>
              <a:buClr>
                <a:schemeClr val="tx2"/>
              </a:buClr>
              <a:buFontTx/>
              <a:buChar char="•"/>
            </a:pPr>
            <a:r>
              <a:rPr lang="fr-BE" sz="1800"/>
              <a:t>Paquet DHCP de découverte en mode broadcast</a:t>
            </a:r>
          </a:p>
          <a:p>
            <a:pPr marL="819150" lvl="1" indent="-285750">
              <a:spcBef>
                <a:spcPct val="20000"/>
              </a:spcBef>
              <a:buClr>
                <a:schemeClr val="tx2"/>
              </a:buClr>
              <a:buFontTx/>
              <a:buChar char="•"/>
            </a:pPr>
            <a:r>
              <a:rPr lang="fr-BE" sz="1800"/>
              <a:t>Bail DHCP</a:t>
            </a:r>
          </a:p>
        </p:txBody>
      </p:sp>
      <p:pic>
        <p:nvPicPr>
          <p:cNvPr id="1302538" name="Picture 10" descr="5-63"/>
          <p:cNvPicPr>
            <a:picLocks noChangeAspect="1" noChangeArrowheads="1"/>
          </p:cNvPicPr>
          <p:nvPr/>
        </p:nvPicPr>
        <p:blipFill>
          <a:blip r:embed="rId4" cstate="print"/>
          <a:srcRect/>
          <a:stretch>
            <a:fillRect/>
          </a:stretch>
        </p:blipFill>
        <p:spPr bwMode="auto">
          <a:xfrm>
            <a:off x="914400" y="3451225"/>
            <a:ext cx="7543800" cy="2949575"/>
          </a:xfrm>
          <a:prstGeom prst="rect">
            <a:avLst/>
          </a:prstGeom>
          <a:noFill/>
        </p:spPr>
      </p:pic>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253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253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253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253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0253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0253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0253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2532" grpId="0" build="p" bldLvl="2"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ctrTitle"/>
          </p:nvPr>
        </p:nvSpPr>
        <p:spPr>
          <a:xfrm>
            <a:off x="533400" y="685800"/>
            <a:ext cx="7772400" cy="1676400"/>
          </a:xfrm>
        </p:spPr>
        <p:txBody>
          <a:bodyPr anchor="ctr" anchorCtr="1"/>
          <a:lstStyle/>
          <a:p>
            <a:pPr algn="l"/>
            <a:r>
              <a:rPr lang="fr-BE" sz="4800" dirty="0" smtClean="0"/>
              <a:t>La </a:t>
            </a:r>
            <a:r>
              <a:rPr lang="fr-BE" sz="4800" dirty="0"/>
              <a:t>couche transport</a:t>
            </a:r>
            <a:endParaRPr lang="fr-FR" sz="4800" dirty="0"/>
          </a:p>
        </p:txBody>
      </p:sp>
      <p:sp>
        <p:nvSpPr>
          <p:cNvPr id="787459" name="Rectangle 3"/>
          <p:cNvSpPr>
            <a:spLocks noGrp="1" noChangeArrowheads="1"/>
          </p:cNvSpPr>
          <p:nvPr>
            <p:ph type="subTitle" idx="1"/>
          </p:nvPr>
        </p:nvSpPr>
        <p:spPr>
          <a:xfrm>
            <a:off x="762000" y="2057400"/>
            <a:ext cx="7772400" cy="4114800"/>
          </a:xfrm>
        </p:spPr>
        <p:txBody>
          <a:bodyPr/>
          <a:lstStyle/>
          <a:p>
            <a:pPr marL="457200" lvl="1" indent="0">
              <a:buFont typeface="Wingdings" pitchFamily="2" charset="2"/>
              <a:buChar char="Ø"/>
            </a:pPr>
            <a:r>
              <a:rPr lang="fr-BE" dirty="0"/>
              <a:t> Conception</a:t>
            </a:r>
          </a:p>
          <a:p>
            <a:pPr marL="457200" lvl="1" indent="0">
              <a:buFont typeface="Wingdings" pitchFamily="2" charset="2"/>
              <a:buChar char="Ø"/>
            </a:pPr>
            <a:r>
              <a:rPr lang="fr-BE" dirty="0"/>
              <a:t> Protocole de transport et TCP</a:t>
            </a:r>
          </a:p>
          <a:p>
            <a:pPr marL="457200" lvl="1" indent="0">
              <a:buFont typeface="Wingdings" pitchFamily="2" charset="2"/>
              <a:buChar char="Ø"/>
            </a:pPr>
            <a:r>
              <a:rPr lang="fr-BE" dirty="0"/>
              <a:t> La connexion TCP</a:t>
            </a:r>
          </a:p>
          <a:p>
            <a:pPr marL="457200" lvl="1" indent="0">
              <a:buFont typeface="Wingdings" pitchFamily="2" charset="2"/>
              <a:buChar char="Ø"/>
            </a:pPr>
            <a:r>
              <a:rPr lang="fr-BE" dirty="0"/>
              <a:t> Contrôle de flux et de congestion</a:t>
            </a:r>
          </a:p>
          <a:p>
            <a:pPr marL="457200" lvl="1" indent="0">
              <a:buFont typeface="Wingdings" pitchFamily="2" charset="2"/>
              <a:buChar char="Ø"/>
            </a:pPr>
            <a:r>
              <a:rPr lang="fr-BE" dirty="0"/>
              <a:t> Mode UDP</a:t>
            </a:r>
          </a:p>
        </p:txBody>
      </p:sp>
    </p:spTree>
  </p:cSld>
  <p:clrMapOvr>
    <a:masterClrMapping/>
  </p:clrMapOvr>
  <p:transition>
    <p:sndAc>
      <p:stSnd>
        <p:snd r:embed="rId3" name="ZOUM.WAV"/>
      </p:stSnd>
    </p:sndAc>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5"/>
          <p:cNvSpPr>
            <a:spLocks noGrp="1"/>
          </p:cNvSpPr>
          <p:nvPr>
            <p:ph type="sldNum" sz="quarter" idx="12"/>
          </p:nvPr>
        </p:nvSpPr>
        <p:spPr/>
        <p:txBody>
          <a:bodyPr/>
          <a:lstStyle/>
          <a:p>
            <a:fld id="{E62DA3D8-2D6D-4FCC-958C-9AE39B8DAE64}" type="slidenum">
              <a:rPr lang="fr-FR"/>
              <a:pPr/>
              <a:t>36</a:t>
            </a:fld>
            <a:endParaRPr lang="fr-FR" b="1"/>
          </a:p>
        </p:txBody>
      </p:sp>
      <p:sp>
        <p:nvSpPr>
          <p:cNvPr id="1341442" name="Rectangle 2"/>
          <p:cNvSpPr>
            <a:spLocks noGrp="1" noChangeArrowheads="1"/>
          </p:cNvSpPr>
          <p:nvPr>
            <p:ph type="title"/>
          </p:nvPr>
        </p:nvSpPr>
        <p:spPr>
          <a:xfrm>
            <a:off x="990600" y="228600"/>
            <a:ext cx="7696200" cy="609600"/>
          </a:xfrm>
        </p:spPr>
        <p:txBody>
          <a:bodyPr/>
          <a:lstStyle/>
          <a:p>
            <a:r>
              <a:rPr lang="fr-BE" sz="4000">
                <a:solidFill>
                  <a:schemeClr val="accent1"/>
                </a:solidFill>
              </a:rPr>
              <a:t>Conception</a:t>
            </a:r>
            <a:endParaRPr lang="fr-FR" sz="4000">
              <a:solidFill>
                <a:schemeClr val="accent1"/>
              </a:solidFill>
            </a:endParaRPr>
          </a:p>
        </p:txBody>
      </p:sp>
      <p:sp>
        <p:nvSpPr>
          <p:cNvPr id="1341443" name="Rectangle 3"/>
          <p:cNvSpPr>
            <a:spLocks noGrp="1" noChangeArrowheads="1"/>
          </p:cNvSpPr>
          <p:nvPr>
            <p:ph type="body" idx="1"/>
          </p:nvPr>
        </p:nvSpPr>
        <p:spPr>
          <a:xfrm>
            <a:off x="381000" y="914400"/>
            <a:ext cx="8305800" cy="5410200"/>
          </a:xfrm>
        </p:spPr>
        <p:txBody>
          <a:bodyPr/>
          <a:lstStyle/>
          <a:p>
            <a:pPr>
              <a:buFontTx/>
              <a:buNone/>
            </a:pPr>
            <a:r>
              <a:rPr lang="fr-BE" sz="2800">
                <a:solidFill>
                  <a:schemeClr val="tx2"/>
                </a:solidFill>
              </a:rPr>
              <a:t>Services à la couche application </a:t>
            </a:r>
          </a:p>
          <a:p>
            <a:r>
              <a:rPr lang="fr-BE" sz="2400"/>
              <a:t>Transport de messages applicatifs entre A et B de façon </a:t>
            </a:r>
            <a:r>
              <a:rPr lang="fr-BE" sz="2400">
                <a:solidFill>
                  <a:schemeClr val="accent2"/>
                </a:solidFill>
              </a:rPr>
              <a:t>plus fiable</a:t>
            </a:r>
            <a:r>
              <a:rPr lang="fr-BE" sz="2400"/>
              <a:t> que le service réseau sous-jacent</a:t>
            </a:r>
          </a:p>
          <a:p>
            <a:r>
              <a:rPr lang="fr-BE" sz="2400">
                <a:solidFill>
                  <a:schemeClr val="accent2"/>
                </a:solidFill>
              </a:rPr>
              <a:t>Mêmes services que la couche réseau !</a:t>
            </a:r>
          </a:p>
          <a:p>
            <a:r>
              <a:rPr lang="fr-BE" sz="2400"/>
              <a:t>Mode connecté et mode non connecté</a:t>
            </a:r>
          </a:p>
          <a:p>
            <a:r>
              <a:rPr lang="fr-BE" sz="2400">
                <a:solidFill>
                  <a:schemeClr val="accent2"/>
                </a:solidFill>
              </a:rPr>
              <a:t>Portabilité du programme d’application</a:t>
            </a:r>
            <a:r>
              <a:rPr lang="fr-BE" sz="2400"/>
              <a:t> : usage de primitives de service transport standard plus stables </a:t>
            </a:r>
            <a:r>
              <a:rPr lang="fr-BE" sz="2400">
                <a:sym typeface="Wingdings" pitchFamily="2" charset="2"/>
              </a:rPr>
              <a:t> le code ne fait pas directement appel aux primitives de service de la couche réseau</a:t>
            </a:r>
            <a:endParaRPr lang="fr-BE" sz="2400"/>
          </a:p>
          <a:p>
            <a:pPr>
              <a:buFontTx/>
              <a:buNone/>
            </a:pPr>
            <a:r>
              <a:rPr lang="fr-BE" sz="2800">
                <a:solidFill>
                  <a:schemeClr val="tx2"/>
                </a:solidFill>
              </a:rPr>
              <a:t>Problèmes à résoudre</a:t>
            </a:r>
          </a:p>
          <a:p>
            <a:r>
              <a:rPr lang="fr-BE" sz="2400"/>
              <a:t>Fiablité : traitement des erreurs</a:t>
            </a:r>
          </a:p>
          <a:p>
            <a:r>
              <a:rPr lang="fr-BE" sz="2400"/>
              <a:t>Gestion de la congestion et contrôle de flux</a:t>
            </a:r>
          </a:p>
          <a:p>
            <a:r>
              <a:rPr lang="fr-BE" sz="2400"/>
              <a:t>Gestion de la QoS, sécurité, Gestion de la mobilité</a:t>
            </a:r>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4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4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41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41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41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34144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34144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34144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34144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43"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3"/>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7" name="Espace réservé du numéro de diapositive 4"/>
          <p:cNvSpPr>
            <a:spLocks noGrp="1"/>
          </p:cNvSpPr>
          <p:nvPr>
            <p:ph type="sldNum" sz="quarter" idx="12"/>
          </p:nvPr>
        </p:nvSpPr>
        <p:spPr/>
        <p:txBody>
          <a:bodyPr/>
          <a:lstStyle/>
          <a:p>
            <a:fld id="{D94ED263-1356-4A4B-B29A-37F2C75F7647}" type="slidenum">
              <a:rPr lang="fr-FR"/>
              <a:pPr/>
              <a:t>37</a:t>
            </a:fld>
            <a:endParaRPr lang="fr-FR" b="1"/>
          </a:p>
        </p:txBody>
      </p:sp>
      <p:sp>
        <p:nvSpPr>
          <p:cNvPr id="1289218" name="Rectangle 2"/>
          <p:cNvSpPr>
            <a:spLocks noGrp="1" noChangeArrowheads="1"/>
          </p:cNvSpPr>
          <p:nvPr>
            <p:ph type="title"/>
          </p:nvPr>
        </p:nvSpPr>
        <p:spPr/>
        <p:txBody>
          <a:bodyPr/>
          <a:lstStyle/>
          <a:p>
            <a:r>
              <a:rPr lang="fr-BE"/>
              <a:t>Protocole</a:t>
            </a:r>
            <a:r>
              <a:rPr lang="fr-FR"/>
              <a:t> TCP</a:t>
            </a:r>
          </a:p>
        </p:txBody>
      </p:sp>
      <p:sp>
        <p:nvSpPr>
          <p:cNvPr id="1289219" name="Rectangle 3"/>
          <p:cNvSpPr>
            <a:spLocks noChangeArrowheads="1"/>
          </p:cNvSpPr>
          <p:nvPr/>
        </p:nvSpPr>
        <p:spPr bwMode="auto">
          <a:xfrm>
            <a:off x="457200" y="914400"/>
            <a:ext cx="8305800" cy="2438400"/>
          </a:xfrm>
          <a:prstGeom prst="rect">
            <a:avLst/>
          </a:prstGeom>
          <a:noFill/>
          <a:ln w="9525">
            <a:noFill/>
            <a:miter lim="800000"/>
            <a:headEnd/>
            <a:tailEnd/>
          </a:ln>
          <a:effectLst/>
        </p:spPr>
        <p:txBody>
          <a:bodyPr lIns="92075" tIns="46038" rIns="92075" bIns="46038"/>
          <a:lstStyle/>
          <a:p>
            <a:pPr marL="609600" indent="-609600">
              <a:spcBef>
                <a:spcPct val="20000"/>
              </a:spcBef>
              <a:buClr>
                <a:schemeClr val="tx2"/>
              </a:buClr>
            </a:pPr>
            <a:r>
              <a:rPr lang="fr-BE" sz="3200">
                <a:solidFill>
                  <a:srgbClr val="FF9900"/>
                </a:solidFill>
              </a:rPr>
              <a:t>Gestion de la connexion et de l’échange</a:t>
            </a:r>
          </a:p>
          <a:p>
            <a:pPr marL="609600" indent="-609600">
              <a:spcBef>
                <a:spcPct val="20000"/>
              </a:spcBef>
              <a:buClr>
                <a:schemeClr val="tx2"/>
              </a:buClr>
              <a:buFontTx/>
              <a:buChar char="•"/>
            </a:pPr>
            <a:r>
              <a:rPr lang="fr-BE"/>
              <a:t>Référence de transport et socket</a:t>
            </a:r>
          </a:p>
          <a:p>
            <a:pPr marL="990600" lvl="1" indent="-533400">
              <a:spcBef>
                <a:spcPct val="20000"/>
              </a:spcBef>
              <a:buClr>
                <a:schemeClr val="tx2"/>
              </a:buClr>
              <a:buFontTx/>
              <a:buChar char="–"/>
            </a:pPr>
            <a:r>
              <a:rPr lang="fr-BE" sz="2000"/>
              <a:t>Connexion de transport entre processus communicants</a:t>
            </a:r>
          </a:p>
          <a:p>
            <a:pPr marL="990600" lvl="1" indent="-533400">
              <a:spcBef>
                <a:spcPct val="20000"/>
              </a:spcBef>
              <a:buClr>
                <a:schemeClr val="tx2"/>
              </a:buClr>
              <a:buFontTx/>
              <a:buChar char="–"/>
            </a:pPr>
            <a:r>
              <a:rPr lang="fr-BE" sz="2000"/>
              <a:t>Identification des flux : référence de transport</a:t>
            </a:r>
          </a:p>
          <a:p>
            <a:pPr marL="990600" lvl="1" indent="-533400">
              <a:spcBef>
                <a:spcPct val="20000"/>
              </a:spcBef>
              <a:buClr>
                <a:schemeClr val="tx2"/>
              </a:buClr>
              <a:buFontTx/>
              <a:buChar char="–"/>
            </a:pPr>
            <a:r>
              <a:rPr lang="fr-BE" sz="2000"/>
              <a:t>Identification de la connexion = socket</a:t>
            </a:r>
          </a:p>
          <a:p>
            <a:pPr marL="1371600" lvl="2" indent="-457200">
              <a:spcBef>
                <a:spcPct val="20000"/>
              </a:spcBef>
              <a:buClr>
                <a:schemeClr val="tx2"/>
              </a:buClr>
            </a:pPr>
            <a:r>
              <a:rPr lang="fr-BE" sz="1800">
                <a:solidFill>
                  <a:srgbClr val="006600"/>
                </a:solidFill>
              </a:rPr>
              <a:t>{protocole, (port A, IP A), (port B, IP B) }</a:t>
            </a:r>
          </a:p>
        </p:txBody>
      </p:sp>
      <p:pic>
        <p:nvPicPr>
          <p:cNvPr id="1289221" name="Picture 5"/>
          <p:cNvPicPr>
            <a:picLocks noChangeAspect="1" noChangeArrowheads="1"/>
          </p:cNvPicPr>
          <p:nvPr/>
        </p:nvPicPr>
        <p:blipFill>
          <a:blip r:embed="rId4" cstate="print"/>
          <a:srcRect/>
          <a:stretch>
            <a:fillRect/>
          </a:stretch>
        </p:blipFill>
        <p:spPr bwMode="auto">
          <a:xfrm>
            <a:off x="2057400" y="3405188"/>
            <a:ext cx="5257800" cy="3003550"/>
          </a:xfrm>
          <a:prstGeom prst="rect">
            <a:avLst/>
          </a:prstGeom>
          <a:noFill/>
        </p:spPr>
      </p:pic>
    </p:spTree>
  </p:cSld>
  <p:clrMapOvr>
    <a:masterClrMapping/>
  </p:clrMapOvr>
  <p:transition>
    <p:sndAc>
      <p:stSnd>
        <p:snd r:embed="rId3" name="ZOUM.WAV"/>
      </p:stSnd>
    </p:sndAc>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7" name="Espace réservé du pied de page 3"/>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8" name="Espace réservé du numéro de diapositive 4"/>
          <p:cNvSpPr>
            <a:spLocks noGrp="1"/>
          </p:cNvSpPr>
          <p:nvPr>
            <p:ph type="sldNum" sz="quarter" idx="12"/>
          </p:nvPr>
        </p:nvSpPr>
        <p:spPr/>
        <p:txBody>
          <a:bodyPr/>
          <a:lstStyle/>
          <a:p>
            <a:fld id="{2821A7F4-89B1-4F99-975A-865E369AEAED}" type="slidenum">
              <a:rPr lang="fr-FR"/>
              <a:pPr/>
              <a:t>38</a:t>
            </a:fld>
            <a:endParaRPr lang="fr-FR" b="1"/>
          </a:p>
        </p:txBody>
      </p:sp>
      <p:sp>
        <p:nvSpPr>
          <p:cNvPr id="1290242" name="Rectangle 2"/>
          <p:cNvSpPr>
            <a:spLocks noGrp="1" noChangeArrowheads="1"/>
          </p:cNvSpPr>
          <p:nvPr>
            <p:ph type="title"/>
          </p:nvPr>
        </p:nvSpPr>
        <p:spPr/>
        <p:txBody>
          <a:bodyPr/>
          <a:lstStyle/>
          <a:p>
            <a:r>
              <a:rPr lang="fr-BE"/>
              <a:t>Protocole</a:t>
            </a:r>
            <a:r>
              <a:rPr lang="fr-FR"/>
              <a:t> TCP</a:t>
            </a:r>
          </a:p>
        </p:txBody>
      </p:sp>
      <p:sp>
        <p:nvSpPr>
          <p:cNvPr id="1290243" name="Rectangle 3"/>
          <p:cNvSpPr>
            <a:spLocks noChangeArrowheads="1"/>
          </p:cNvSpPr>
          <p:nvPr/>
        </p:nvSpPr>
        <p:spPr bwMode="auto">
          <a:xfrm>
            <a:off x="457200" y="914400"/>
            <a:ext cx="8305800" cy="2362200"/>
          </a:xfrm>
          <a:prstGeom prst="rect">
            <a:avLst/>
          </a:prstGeom>
          <a:noFill/>
          <a:ln w="9525">
            <a:noFill/>
            <a:miter lim="800000"/>
            <a:headEnd/>
            <a:tailEnd/>
          </a:ln>
          <a:effectLst/>
        </p:spPr>
        <p:txBody>
          <a:bodyPr lIns="92075" tIns="46038" rIns="92075" bIns="46038"/>
          <a:lstStyle/>
          <a:p>
            <a:pPr marL="609600" indent="-609600" algn="r">
              <a:spcBef>
                <a:spcPct val="20000"/>
              </a:spcBef>
              <a:buClr>
                <a:schemeClr val="tx2"/>
              </a:buClr>
            </a:pPr>
            <a:r>
              <a:rPr lang="fr-BE" sz="3200">
                <a:solidFill>
                  <a:srgbClr val="FF9900"/>
                </a:solidFill>
              </a:rPr>
              <a:t>Gestion de la connexion et de l’échange</a:t>
            </a:r>
          </a:p>
          <a:p>
            <a:pPr marL="609600" indent="-609600">
              <a:spcBef>
                <a:spcPct val="20000"/>
              </a:spcBef>
              <a:buClr>
                <a:schemeClr val="tx2"/>
              </a:buClr>
              <a:buFontTx/>
              <a:buChar char="•"/>
            </a:pPr>
            <a:r>
              <a:rPr lang="fr-BE"/>
              <a:t>Notions de port</a:t>
            </a:r>
          </a:p>
          <a:p>
            <a:pPr marL="990600" lvl="1" indent="-533400">
              <a:spcBef>
                <a:spcPct val="20000"/>
              </a:spcBef>
              <a:buClr>
                <a:schemeClr val="tx2"/>
              </a:buClr>
              <a:buFontTx/>
              <a:buChar char="–"/>
            </a:pPr>
            <a:r>
              <a:rPr lang="fr-BE" sz="2000"/>
              <a:t>Identification d’un processus</a:t>
            </a:r>
          </a:p>
          <a:p>
            <a:pPr marL="990600" lvl="1" indent="-533400">
              <a:spcBef>
                <a:spcPct val="20000"/>
              </a:spcBef>
              <a:buClr>
                <a:schemeClr val="tx2"/>
              </a:buClr>
              <a:buFontTx/>
              <a:buChar char="–"/>
            </a:pPr>
            <a:r>
              <a:rPr lang="fr-BE" sz="2000"/>
              <a:t>Permet le multiplexage des connexions sur 1 machine</a:t>
            </a:r>
          </a:p>
          <a:p>
            <a:pPr marL="990600" lvl="1" indent="-533400">
              <a:spcBef>
                <a:spcPct val="20000"/>
              </a:spcBef>
              <a:buClr>
                <a:schemeClr val="tx2"/>
              </a:buClr>
              <a:buFontTx/>
              <a:buChar char="–"/>
            </a:pPr>
            <a:r>
              <a:rPr lang="fr-BE" sz="2000"/>
              <a:t>« Well known ports » : 1024 premiers ports réservés</a:t>
            </a:r>
          </a:p>
        </p:txBody>
      </p:sp>
      <p:pic>
        <p:nvPicPr>
          <p:cNvPr id="1290245" name="Picture 5"/>
          <p:cNvPicPr>
            <a:picLocks noChangeAspect="1" noChangeArrowheads="1"/>
          </p:cNvPicPr>
          <p:nvPr/>
        </p:nvPicPr>
        <p:blipFill>
          <a:blip r:embed="rId4" cstate="print"/>
          <a:srcRect/>
          <a:stretch>
            <a:fillRect/>
          </a:stretch>
        </p:blipFill>
        <p:spPr bwMode="auto">
          <a:xfrm>
            <a:off x="228600" y="3581400"/>
            <a:ext cx="3810000" cy="2228850"/>
          </a:xfrm>
          <a:prstGeom prst="rect">
            <a:avLst/>
          </a:prstGeom>
          <a:noFill/>
        </p:spPr>
      </p:pic>
      <p:pic>
        <p:nvPicPr>
          <p:cNvPr id="1290247" name="Picture 7"/>
          <p:cNvPicPr>
            <a:picLocks noChangeAspect="1" noChangeArrowheads="1"/>
          </p:cNvPicPr>
          <p:nvPr/>
        </p:nvPicPr>
        <p:blipFill>
          <a:blip r:embed="rId5" cstate="print"/>
          <a:srcRect/>
          <a:stretch>
            <a:fillRect/>
          </a:stretch>
        </p:blipFill>
        <p:spPr bwMode="auto">
          <a:xfrm>
            <a:off x="4267200" y="3962400"/>
            <a:ext cx="4533900" cy="1628775"/>
          </a:xfrm>
          <a:prstGeom prst="rect">
            <a:avLst/>
          </a:prstGeom>
          <a:noFill/>
        </p:spPr>
      </p:pic>
    </p:spTree>
  </p:cSld>
  <p:clrMapOvr>
    <a:masterClrMapping/>
  </p:clrMapOvr>
  <p:transition>
    <p:sndAc>
      <p:stSnd>
        <p:snd r:embed="rId3" name="ZOUM.WAV"/>
      </p:stSnd>
    </p:sndAc>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3"/>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4"/>
          <p:cNvSpPr>
            <a:spLocks noGrp="1"/>
          </p:cNvSpPr>
          <p:nvPr>
            <p:ph type="sldNum" sz="quarter" idx="12"/>
          </p:nvPr>
        </p:nvSpPr>
        <p:spPr/>
        <p:txBody>
          <a:bodyPr/>
          <a:lstStyle/>
          <a:p>
            <a:fld id="{AAFFDBB6-2A53-4C05-B90B-5429EDD9F968}" type="slidenum">
              <a:rPr lang="fr-FR"/>
              <a:pPr/>
              <a:t>39</a:t>
            </a:fld>
            <a:endParaRPr lang="fr-FR" b="1"/>
          </a:p>
        </p:txBody>
      </p:sp>
      <p:sp>
        <p:nvSpPr>
          <p:cNvPr id="1289218" name="Rectangle 2"/>
          <p:cNvSpPr>
            <a:spLocks noGrp="1" noChangeArrowheads="1"/>
          </p:cNvSpPr>
          <p:nvPr>
            <p:ph type="title"/>
          </p:nvPr>
        </p:nvSpPr>
        <p:spPr/>
        <p:txBody>
          <a:bodyPr/>
          <a:lstStyle/>
          <a:p>
            <a:r>
              <a:rPr lang="en-US"/>
              <a:t>TCP</a:t>
            </a:r>
            <a:endParaRPr lang="fr-FR"/>
          </a:p>
        </p:txBody>
      </p:sp>
      <p:sp>
        <p:nvSpPr>
          <p:cNvPr id="1289219" name="Rectangle 3"/>
          <p:cNvSpPr>
            <a:spLocks noChangeArrowheads="1"/>
          </p:cNvSpPr>
          <p:nvPr/>
        </p:nvSpPr>
        <p:spPr bwMode="auto">
          <a:xfrm>
            <a:off x="457200" y="914400"/>
            <a:ext cx="8305800" cy="5486400"/>
          </a:xfrm>
          <a:prstGeom prst="rect">
            <a:avLst/>
          </a:prstGeom>
          <a:noFill/>
          <a:ln w="9525">
            <a:noFill/>
            <a:miter lim="800000"/>
            <a:headEnd/>
            <a:tailEnd/>
          </a:ln>
          <a:effectLst/>
        </p:spPr>
        <p:txBody>
          <a:bodyPr lIns="92075" tIns="46038" rIns="92075" bIns="46038"/>
          <a:lstStyle/>
          <a:p>
            <a:pPr marL="609600" indent="-609600">
              <a:spcBef>
                <a:spcPct val="20000"/>
              </a:spcBef>
              <a:buClr>
                <a:schemeClr val="tx2"/>
              </a:buClr>
            </a:pPr>
            <a:r>
              <a:rPr lang="fr-BE" sz="2800">
                <a:solidFill>
                  <a:srgbClr val="FF9900"/>
                </a:solidFill>
              </a:rPr>
              <a:t>Service et protocole TCP</a:t>
            </a:r>
          </a:p>
          <a:p>
            <a:pPr marL="609600" indent="-609600">
              <a:spcBef>
                <a:spcPct val="20000"/>
              </a:spcBef>
              <a:buClr>
                <a:schemeClr val="tx2"/>
              </a:buClr>
              <a:buFontTx/>
              <a:buChar char="•"/>
            </a:pPr>
            <a:r>
              <a:rPr lang="fr-BE"/>
              <a:t>Le protocole TCP assure un service de transport fiable entre les 2 extrémités </a:t>
            </a:r>
            <a:r>
              <a:rPr lang="fr-BE">
                <a:solidFill>
                  <a:schemeClr val="accent2"/>
                </a:solidFill>
              </a:rPr>
              <a:t>(sockets)</a:t>
            </a:r>
            <a:r>
              <a:rPr lang="fr-BE"/>
              <a:t> d’une connexion</a:t>
            </a:r>
          </a:p>
          <a:p>
            <a:pPr marL="990600" lvl="1" indent="-533400">
              <a:spcBef>
                <a:spcPct val="20000"/>
              </a:spcBef>
              <a:buClr>
                <a:schemeClr val="tx2"/>
              </a:buClr>
              <a:buFontTx/>
              <a:buChar char="–"/>
            </a:pPr>
            <a:r>
              <a:rPr lang="fr-BE" sz="2000"/>
              <a:t>Délivrance en séquence des segments</a:t>
            </a:r>
          </a:p>
          <a:p>
            <a:pPr marL="990600" lvl="1" indent="-533400">
              <a:spcBef>
                <a:spcPct val="20000"/>
              </a:spcBef>
              <a:buClr>
                <a:schemeClr val="tx2"/>
              </a:buClr>
              <a:buFontTx/>
              <a:buChar char="–"/>
            </a:pPr>
            <a:r>
              <a:rPr lang="fr-BE" sz="2000"/>
              <a:t>Intégrité des données</a:t>
            </a:r>
          </a:p>
          <a:p>
            <a:pPr marL="990600" lvl="1" indent="-533400">
              <a:spcBef>
                <a:spcPct val="20000"/>
              </a:spcBef>
              <a:buClr>
                <a:schemeClr val="tx2"/>
              </a:buClr>
              <a:buFontTx/>
              <a:buChar char="–"/>
            </a:pPr>
            <a:r>
              <a:rPr lang="fr-BE" sz="2000"/>
              <a:t>Contrôle de flux</a:t>
            </a:r>
          </a:p>
          <a:p>
            <a:pPr marL="609600" indent="-609600">
              <a:spcBef>
                <a:spcPct val="20000"/>
              </a:spcBef>
              <a:buClr>
                <a:schemeClr val="tx2"/>
              </a:buClr>
              <a:buFontTx/>
              <a:buChar char="•"/>
            </a:pPr>
            <a:r>
              <a:rPr lang="fr-BE"/>
              <a:t>Connexion TCP : bidirectionnelle et en mode point à point</a:t>
            </a:r>
          </a:p>
          <a:p>
            <a:pPr marL="609600" indent="-609600">
              <a:spcBef>
                <a:spcPct val="20000"/>
              </a:spcBef>
              <a:buClr>
                <a:schemeClr val="tx2"/>
              </a:buClr>
              <a:buFontTx/>
              <a:buChar char="•"/>
            </a:pPr>
            <a:r>
              <a:rPr lang="fr-BE"/>
              <a:t>Flux d’octets et non de messages</a:t>
            </a:r>
          </a:p>
          <a:p>
            <a:pPr marL="609600" indent="-609600">
              <a:spcBef>
                <a:spcPct val="20000"/>
              </a:spcBef>
              <a:buClr>
                <a:schemeClr val="tx2"/>
              </a:buClr>
              <a:buFontTx/>
              <a:buChar char="•"/>
            </a:pPr>
            <a:r>
              <a:rPr lang="fr-BE"/>
              <a:t>Chaque octet possède son n° de séquence (en 32 bits)</a:t>
            </a:r>
          </a:p>
          <a:p>
            <a:pPr marL="609600" indent="-609600">
              <a:spcBef>
                <a:spcPct val="20000"/>
              </a:spcBef>
              <a:buClr>
                <a:schemeClr val="tx2"/>
              </a:buClr>
              <a:buFontTx/>
              <a:buChar char="•"/>
            </a:pPr>
            <a:r>
              <a:rPr lang="fr-BE"/>
              <a:t>Protocole de type fenêtre d’anticipation</a:t>
            </a:r>
          </a:p>
          <a:p>
            <a:pPr marL="609600" indent="-609600">
              <a:spcBef>
                <a:spcPct val="20000"/>
              </a:spcBef>
              <a:buClr>
                <a:schemeClr val="tx2"/>
              </a:buClr>
              <a:buFontTx/>
              <a:buChar char="•"/>
            </a:pPr>
            <a:r>
              <a:rPr lang="fr-BE"/>
              <a:t>Segment TCP (= TPDU) : en-tête (20 octets) + 0 à n octets de data</a:t>
            </a:r>
          </a:p>
        </p:txBody>
      </p:sp>
    </p:spTree>
  </p:cSld>
  <p:clrMapOvr>
    <a:masterClrMapping/>
  </p:clrMapOvr>
  <p:transition>
    <p:sndAc>
      <p:stSnd>
        <p:snd r:embed="rId3" name="ZOUM.WAV"/>
      </p:stSnd>
    </p:sndAc>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6" name="Espace réservé du numéro de diapositive 5"/>
          <p:cNvSpPr>
            <a:spLocks noGrp="1"/>
          </p:cNvSpPr>
          <p:nvPr>
            <p:ph type="sldNum" sz="quarter" idx="12"/>
          </p:nvPr>
        </p:nvSpPr>
        <p:spPr/>
        <p:txBody>
          <a:bodyPr/>
          <a:lstStyle/>
          <a:p>
            <a:fld id="{A42C7E28-12CD-4C08-85E4-BB7FE83AE156}" type="slidenum">
              <a:rPr lang="fr-FR"/>
              <a:pPr/>
              <a:t>4</a:t>
            </a:fld>
            <a:endParaRPr lang="fr-FR" b="1"/>
          </a:p>
        </p:txBody>
      </p:sp>
      <p:sp>
        <p:nvSpPr>
          <p:cNvPr id="1116162" name="Rectangle 2"/>
          <p:cNvSpPr>
            <a:spLocks noGrp="1" noChangeArrowheads="1"/>
          </p:cNvSpPr>
          <p:nvPr>
            <p:ph type="title"/>
          </p:nvPr>
        </p:nvSpPr>
        <p:spPr/>
        <p:txBody>
          <a:bodyPr/>
          <a:lstStyle/>
          <a:p>
            <a:r>
              <a:rPr lang="fr-BE" sz="4000">
                <a:solidFill>
                  <a:schemeClr val="accent1"/>
                </a:solidFill>
              </a:rPr>
              <a:t>Généralités</a:t>
            </a:r>
            <a:endParaRPr lang="fr-FR" sz="4000">
              <a:solidFill>
                <a:schemeClr val="accent1"/>
              </a:solidFill>
            </a:endParaRPr>
          </a:p>
        </p:txBody>
      </p:sp>
      <p:sp>
        <p:nvSpPr>
          <p:cNvPr id="1116163" name="Rectangle 3"/>
          <p:cNvSpPr>
            <a:spLocks noGrp="1" noChangeArrowheads="1"/>
          </p:cNvSpPr>
          <p:nvPr>
            <p:ph type="body" idx="1"/>
          </p:nvPr>
        </p:nvSpPr>
        <p:spPr>
          <a:xfrm>
            <a:off x="533400" y="914400"/>
            <a:ext cx="8001000" cy="5410200"/>
          </a:xfrm>
        </p:spPr>
        <p:txBody>
          <a:bodyPr/>
          <a:lstStyle/>
          <a:p>
            <a:pPr>
              <a:lnSpc>
                <a:spcPct val="90000"/>
              </a:lnSpc>
              <a:buFontTx/>
              <a:buNone/>
            </a:pPr>
            <a:r>
              <a:rPr lang="fr-BE" dirty="0" smtClean="0">
                <a:solidFill>
                  <a:schemeClr val="accent1"/>
                </a:solidFill>
              </a:rPr>
              <a:t>Origines</a:t>
            </a:r>
            <a:endParaRPr lang="fr-BE" dirty="0">
              <a:solidFill>
                <a:schemeClr val="accent1"/>
              </a:solidFill>
            </a:endParaRPr>
          </a:p>
          <a:p>
            <a:pPr>
              <a:lnSpc>
                <a:spcPct val="90000"/>
              </a:lnSpc>
            </a:pPr>
            <a:r>
              <a:rPr lang="fr-BE" sz="2400" dirty="0"/>
              <a:t>Décembre 1969 : </a:t>
            </a:r>
            <a:r>
              <a:rPr lang="fr-BE" sz="2400" dirty="0" err="1"/>
              <a:t>ARPAnet</a:t>
            </a:r>
            <a:r>
              <a:rPr lang="fr-BE" sz="2400" dirty="0"/>
              <a:t> réseau expérimental à commutation de paquets reliant 4 nœuds informatiques</a:t>
            </a:r>
          </a:p>
          <a:p>
            <a:pPr>
              <a:lnSpc>
                <a:spcPct val="90000"/>
              </a:lnSpc>
            </a:pPr>
            <a:r>
              <a:rPr lang="fr-BE" sz="2400" dirty="0"/>
              <a:t>Modèle TCP/IP développé en 1974 pour le compte du </a:t>
            </a:r>
            <a:r>
              <a:rPr lang="fr-BE" sz="2400" dirty="0" err="1"/>
              <a:t>DoD</a:t>
            </a:r>
            <a:r>
              <a:rPr lang="fr-BE" sz="2400" dirty="0"/>
              <a:t> s’appuie sur cette expérience</a:t>
            </a:r>
          </a:p>
          <a:p>
            <a:pPr>
              <a:lnSpc>
                <a:spcPct val="90000"/>
              </a:lnSpc>
            </a:pPr>
            <a:r>
              <a:rPr lang="fr-BE" sz="2400" dirty="0"/>
              <a:t>Description d’un </a:t>
            </a:r>
            <a:r>
              <a:rPr lang="fr-BE" sz="2400" dirty="0">
                <a:solidFill>
                  <a:schemeClr val="accent2"/>
                </a:solidFill>
              </a:rPr>
              <a:t>réseau logique</a:t>
            </a:r>
            <a:r>
              <a:rPr lang="fr-BE" sz="2400" dirty="0"/>
              <a:t> : masquer l’hétérogénéité des réseaux existants</a:t>
            </a:r>
            <a:endParaRPr lang="fr-BE" sz="2400" dirty="0">
              <a:solidFill>
                <a:schemeClr val="accent2"/>
              </a:solidFill>
            </a:endParaRPr>
          </a:p>
          <a:p>
            <a:pPr>
              <a:lnSpc>
                <a:spcPct val="90000"/>
              </a:lnSpc>
            </a:pPr>
            <a:r>
              <a:rPr lang="fr-BE" sz="2400" dirty="0"/>
              <a:t>1980</a:t>
            </a:r>
          </a:p>
          <a:p>
            <a:pPr marL="819150" lvl="1">
              <a:lnSpc>
                <a:spcPct val="90000"/>
              </a:lnSpc>
            </a:pPr>
            <a:r>
              <a:rPr lang="fr-BE" sz="2000" dirty="0"/>
              <a:t>intégration dans UNIX BSD 4 </a:t>
            </a:r>
          </a:p>
          <a:p>
            <a:pPr marL="819150" lvl="1">
              <a:lnSpc>
                <a:spcPct val="90000"/>
              </a:lnSpc>
            </a:pPr>
            <a:r>
              <a:rPr lang="fr-BE" sz="2000" dirty="0"/>
              <a:t>interconnexion de nombreux réseaux LAN</a:t>
            </a:r>
          </a:p>
          <a:p>
            <a:pPr marL="819150" lvl="1">
              <a:lnSpc>
                <a:spcPct val="90000"/>
              </a:lnSpc>
            </a:pPr>
            <a:r>
              <a:rPr lang="fr-BE" sz="2000" dirty="0"/>
              <a:t>Invention du DNS</a:t>
            </a:r>
          </a:p>
          <a:p>
            <a:pPr>
              <a:lnSpc>
                <a:spcPct val="90000"/>
              </a:lnSpc>
            </a:pPr>
            <a:r>
              <a:rPr lang="fr-BE" sz="2400" dirty="0"/>
              <a:t>1983 : Standard </a:t>
            </a:r>
            <a:r>
              <a:rPr lang="fr-BE" sz="2400" dirty="0" smtClean="0"/>
              <a:t>universel; naissance d’Internet</a:t>
            </a:r>
            <a:endParaRPr lang="fr-BE" sz="2400" dirty="0"/>
          </a:p>
          <a:p>
            <a:pPr>
              <a:lnSpc>
                <a:spcPct val="90000"/>
              </a:lnSpc>
            </a:pPr>
            <a:r>
              <a:rPr lang="fr-BE" sz="2400" dirty="0"/>
              <a:t>1994 : invention de l’application WEB</a:t>
            </a:r>
          </a:p>
          <a:p>
            <a:pPr>
              <a:lnSpc>
                <a:spcPct val="90000"/>
              </a:lnSpc>
            </a:pPr>
            <a:r>
              <a:rPr lang="fr-BE" sz="2400" dirty="0"/>
              <a:t>Evolution : flux multimédia, </a:t>
            </a:r>
            <a:r>
              <a:rPr lang="fr-BE" sz="2400" dirty="0" err="1"/>
              <a:t>QoS</a:t>
            </a:r>
            <a:r>
              <a:rPr lang="fr-BE" sz="2400" dirty="0"/>
              <a:t>, mobilité, sécurité, …</a:t>
            </a:r>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161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1161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1161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1161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1161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11616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111616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11616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111616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111616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111616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163" grpId="0" build="p" bldLvl="2"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17"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18" name="Espace réservé du numéro de diapositive 5"/>
          <p:cNvSpPr>
            <a:spLocks noGrp="1"/>
          </p:cNvSpPr>
          <p:nvPr>
            <p:ph type="sldNum" sz="quarter" idx="12"/>
          </p:nvPr>
        </p:nvSpPr>
        <p:spPr/>
        <p:txBody>
          <a:bodyPr/>
          <a:lstStyle/>
          <a:p>
            <a:fld id="{DB83954A-ACC1-460C-ABAB-9D9C0FA16C4F}" type="slidenum">
              <a:rPr lang="fr-FR"/>
              <a:pPr/>
              <a:t>40</a:t>
            </a:fld>
            <a:endParaRPr lang="fr-FR" b="1"/>
          </a:p>
        </p:txBody>
      </p:sp>
      <p:sp>
        <p:nvSpPr>
          <p:cNvPr id="1353730" name="Rectangle 1026"/>
          <p:cNvSpPr>
            <a:spLocks noGrp="1" noChangeArrowheads="1"/>
          </p:cNvSpPr>
          <p:nvPr>
            <p:ph type="title"/>
          </p:nvPr>
        </p:nvSpPr>
        <p:spPr/>
        <p:txBody>
          <a:bodyPr/>
          <a:lstStyle/>
          <a:p>
            <a:r>
              <a:rPr lang="en-US"/>
              <a:t>Adressage TCP/IP</a:t>
            </a:r>
            <a:endParaRPr lang="en-US">
              <a:solidFill>
                <a:srgbClr val="FF9900"/>
              </a:solidFill>
            </a:endParaRPr>
          </a:p>
        </p:txBody>
      </p:sp>
      <p:sp>
        <p:nvSpPr>
          <p:cNvPr id="1353731" name="Rectangle 1027"/>
          <p:cNvSpPr>
            <a:spLocks noGrp="1" noChangeArrowheads="1"/>
          </p:cNvSpPr>
          <p:nvPr>
            <p:ph type="body" idx="1"/>
          </p:nvPr>
        </p:nvSpPr>
        <p:spPr>
          <a:xfrm>
            <a:off x="381000" y="838200"/>
            <a:ext cx="8305800" cy="1371600"/>
          </a:xfrm>
        </p:spPr>
        <p:txBody>
          <a:bodyPr/>
          <a:lstStyle/>
          <a:p>
            <a:pPr>
              <a:lnSpc>
                <a:spcPct val="90000"/>
              </a:lnSpc>
              <a:buFontTx/>
              <a:buNone/>
            </a:pPr>
            <a:r>
              <a:rPr lang="en-US" sz="2800">
                <a:solidFill>
                  <a:srgbClr val="FF9900"/>
                </a:solidFill>
              </a:rPr>
              <a:t>Adressage et connexion </a:t>
            </a:r>
            <a:r>
              <a:rPr lang="en-US" sz="1800"/>
              <a:t>(Tannenbaum)</a:t>
            </a:r>
            <a:endParaRPr lang="en-US" sz="2800">
              <a:solidFill>
                <a:srgbClr val="FF9900"/>
              </a:solidFill>
            </a:endParaRPr>
          </a:p>
          <a:p>
            <a:pPr>
              <a:lnSpc>
                <a:spcPct val="90000"/>
              </a:lnSpc>
              <a:buFontTx/>
              <a:buNone/>
            </a:pPr>
            <a:r>
              <a:rPr lang="en-US" sz="2800"/>
              <a:t>Adresses transport (TSAP), réseau (NSAP) et connexion de transport entre 2 entités applicatives</a:t>
            </a:r>
          </a:p>
        </p:txBody>
      </p:sp>
      <p:pic>
        <p:nvPicPr>
          <p:cNvPr id="1353732" name="Picture 1028" descr="6-08"/>
          <p:cNvPicPr>
            <a:picLocks noChangeAspect="1" noChangeArrowheads="1"/>
          </p:cNvPicPr>
          <p:nvPr/>
        </p:nvPicPr>
        <p:blipFill>
          <a:blip r:embed="rId2" cstate="print"/>
          <a:srcRect/>
          <a:stretch>
            <a:fillRect/>
          </a:stretch>
        </p:blipFill>
        <p:spPr bwMode="auto">
          <a:xfrm>
            <a:off x="2152650" y="2336800"/>
            <a:ext cx="4799013" cy="3987800"/>
          </a:xfrm>
          <a:prstGeom prst="rect">
            <a:avLst/>
          </a:prstGeom>
          <a:noFill/>
        </p:spPr>
      </p:pic>
      <p:sp>
        <p:nvSpPr>
          <p:cNvPr id="1353733" name="Text Box 1029"/>
          <p:cNvSpPr txBox="1">
            <a:spLocks noChangeArrowheads="1"/>
          </p:cNvSpPr>
          <p:nvPr/>
        </p:nvSpPr>
        <p:spPr bwMode="auto">
          <a:xfrm>
            <a:off x="1352550" y="3367088"/>
            <a:ext cx="552450" cy="366712"/>
          </a:xfrm>
          <a:prstGeom prst="rect">
            <a:avLst/>
          </a:prstGeom>
          <a:noFill/>
          <a:ln w="38100">
            <a:noFill/>
            <a:miter lim="800000"/>
            <a:headEnd type="none" w="sm" len="sm"/>
            <a:tailEnd type="none" w="sm" len="sm"/>
          </a:ln>
          <a:effectLst/>
        </p:spPr>
        <p:txBody>
          <a:bodyPr wrap="none">
            <a:spAutoFit/>
          </a:bodyPr>
          <a:lstStyle/>
          <a:p>
            <a:r>
              <a:rPr lang="fr-BE" sz="1800">
                <a:solidFill>
                  <a:schemeClr val="accent2"/>
                </a:solidFill>
              </a:rPr>
              <a:t>port</a:t>
            </a:r>
            <a:endParaRPr lang="fr-FR" sz="1800">
              <a:solidFill>
                <a:schemeClr val="accent2"/>
              </a:solidFill>
            </a:endParaRPr>
          </a:p>
        </p:txBody>
      </p:sp>
      <p:sp>
        <p:nvSpPr>
          <p:cNvPr id="1353734" name="Line 1030"/>
          <p:cNvSpPr>
            <a:spLocks noChangeShapeType="1"/>
          </p:cNvSpPr>
          <p:nvPr/>
        </p:nvSpPr>
        <p:spPr bwMode="auto">
          <a:xfrm flipV="1">
            <a:off x="1828800" y="3276600"/>
            <a:ext cx="1295400" cy="228600"/>
          </a:xfrm>
          <a:prstGeom prst="line">
            <a:avLst/>
          </a:prstGeom>
          <a:noFill/>
          <a:ln w="38100">
            <a:solidFill>
              <a:schemeClr val="accent2"/>
            </a:solidFill>
            <a:round/>
            <a:headEnd type="none" w="sm" len="sm"/>
            <a:tailEnd type="triangle" w="sm" len="sm"/>
          </a:ln>
          <a:effectLst/>
        </p:spPr>
        <p:txBody>
          <a:bodyPr/>
          <a:lstStyle/>
          <a:p>
            <a:endParaRPr lang="fr-BE"/>
          </a:p>
        </p:txBody>
      </p:sp>
      <p:sp>
        <p:nvSpPr>
          <p:cNvPr id="1353735" name="Text Box 1031"/>
          <p:cNvSpPr txBox="1">
            <a:spLocks noChangeArrowheads="1"/>
          </p:cNvSpPr>
          <p:nvPr/>
        </p:nvSpPr>
        <p:spPr bwMode="auto">
          <a:xfrm>
            <a:off x="1306513" y="4129088"/>
            <a:ext cx="598487" cy="366712"/>
          </a:xfrm>
          <a:prstGeom prst="rect">
            <a:avLst/>
          </a:prstGeom>
          <a:noFill/>
          <a:ln w="38100">
            <a:noFill/>
            <a:miter lim="800000"/>
            <a:headEnd type="none" w="sm" len="sm"/>
            <a:tailEnd type="none" w="sm" len="sm"/>
          </a:ln>
          <a:effectLst/>
        </p:spPr>
        <p:txBody>
          <a:bodyPr wrap="none">
            <a:spAutoFit/>
          </a:bodyPr>
          <a:lstStyle/>
          <a:p>
            <a:r>
              <a:rPr lang="fr-BE" sz="1800">
                <a:solidFill>
                  <a:schemeClr val="accent2"/>
                </a:solidFill>
              </a:rPr>
              <a:t>@IP</a:t>
            </a:r>
            <a:endParaRPr lang="fr-FR" sz="1800">
              <a:solidFill>
                <a:schemeClr val="accent2"/>
              </a:solidFill>
            </a:endParaRPr>
          </a:p>
        </p:txBody>
      </p:sp>
      <p:sp>
        <p:nvSpPr>
          <p:cNvPr id="1353737" name="Oval 1033"/>
          <p:cNvSpPr>
            <a:spLocks noChangeArrowheads="1"/>
          </p:cNvSpPr>
          <p:nvPr/>
        </p:nvSpPr>
        <p:spPr bwMode="auto">
          <a:xfrm>
            <a:off x="2895600" y="3124200"/>
            <a:ext cx="533400" cy="1066800"/>
          </a:xfrm>
          <a:prstGeom prst="ellipse">
            <a:avLst/>
          </a:prstGeom>
          <a:noFill/>
          <a:ln w="38100">
            <a:solidFill>
              <a:schemeClr val="accent2"/>
            </a:solidFill>
            <a:round/>
            <a:headEnd type="none" w="sm" len="sm"/>
            <a:tailEnd type="none" w="sm" len="sm"/>
          </a:ln>
          <a:effectLst/>
        </p:spPr>
        <p:txBody>
          <a:bodyPr wrap="none" anchor="ctr"/>
          <a:lstStyle/>
          <a:p>
            <a:endParaRPr lang="fr-BE"/>
          </a:p>
        </p:txBody>
      </p:sp>
      <p:sp>
        <p:nvSpPr>
          <p:cNvPr id="1353738" name="Line 1034"/>
          <p:cNvSpPr>
            <a:spLocks noChangeShapeType="1"/>
          </p:cNvSpPr>
          <p:nvPr/>
        </p:nvSpPr>
        <p:spPr bwMode="auto">
          <a:xfrm flipV="1">
            <a:off x="1843088" y="4024313"/>
            <a:ext cx="1295400" cy="228600"/>
          </a:xfrm>
          <a:prstGeom prst="line">
            <a:avLst/>
          </a:prstGeom>
          <a:noFill/>
          <a:ln w="38100">
            <a:solidFill>
              <a:schemeClr val="accent2"/>
            </a:solidFill>
            <a:round/>
            <a:headEnd type="none" w="sm" len="sm"/>
            <a:tailEnd type="triangle" w="sm" len="sm"/>
          </a:ln>
          <a:effectLst/>
        </p:spPr>
        <p:txBody>
          <a:bodyPr/>
          <a:lstStyle/>
          <a:p>
            <a:endParaRPr lang="fr-BE"/>
          </a:p>
        </p:txBody>
      </p:sp>
      <p:sp>
        <p:nvSpPr>
          <p:cNvPr id="1353739" name="Text Box 1035"/>
          <p:cNvSpPr txBox="1">
            <a:spLocks noChangeArrowheads="1"/>
          </p:cNvSpPr>
          <p:nvPr/>
        </p:nvSpPr>
        <p:spPr bwMode="auto">
          <a:xfrm>
            <a:off x="457200" y="3684588"/>
            <a:ext cx="768350" cy="366712"/>
          </a:xfrm>
          <a:prstGeom prst="rect">
            <a:avLst/>
          </a:prstGeom>
          <a:noFill/>
          <a:ln w="38100">
            <a:noFill/>
            <a:miter lim="800000"/>
            <a:headEnd type="none" w="sm" len="sm"/>
            <a:tailEnd type="none" w="sm" len="sm"/>
          </a:ln>
          <a:effectLst/>
        </p:spPr>
        <p:txBody>
          <a:bodyPr wrap="none">
            <a:spAutoFit/>
          </a:bodyPr>
          <a:lstStyle/>
          <a:p>
            <a:r>
              <a:rPr lang="fr-BE" sz="1800" u="sng">
                <a:solidFill>
                  <a:schemeClr val="accent2"/>
                </a:solidFill>
              </a:rPr>
              <a:t>socket</a:t>
            </a:r>
            <a:endParaRPr lang="fr-FR" sz="1800" u="sng">
              <a:solidFill>
                <a:schemeClr val="accent2"/>
              </a:solidFill>
            </a:endParaRPr>
          </a:p>
        </p:txBody>
      </p:sp>
      <p:sp>
        <p:nvSpPr>
          <p:cNvPr id="1353740" name="Oval 1036"/>
          <p:cNvSpPr>
            <a:spLocks noChangeArrowheads="1"/>
          </p:cNvSpPr>
          <p:nvPr/>
        </p:nvSpPr>
        <p:spPr bwMode="auto">
          <a:xfrm rot="-1990711">
            <a:off x="5424488" y="3109913"/>
            <a:ext cx="533400" cy="1066800"/>
          </a:xfrm>
          <a:prstGeom prst="ellipse">
            <a:avLst/>
          </a:prstGeom>
          <a:noFill/>
          <a:ln w="38100">
            <a:solidFill>
              <a:schemeClr val="accent2"/>
            </a:solidFill>
            <a:round/>
            <a:headEnd type="none" w="sm" len="sm"/>
            <a:tailEnd type="none" w="sm" len="sm"/>
          </a:ln>
          <a:effectLst/>
        </p:spPr>
        <p:txBody>
          <a:bodyPr wrap="none" anchor="ctr"/>
          <a:lstStyle/>
          <a:p>
            <a:endParaRPr lang="fr-BE"/>
          </a:p>
        </p:txBody>
      </p:sp>
      <p:sp>
        <p:nvSpPr>
          <p:cNvPr id="1353741" name="Text Box 1037"/>
          <p:cNvSpPr txBox="1">
            <a:spLocks noChangeArrowheads="1"/>
          </p:cNvSpPr>
          <p:nvPr/>
        </p:nvSpPr>
        <p:spPr bwMode="auto">
          <a:xfrm>
            <a:off x="7004050" y="3681413"/>
            <a:ext cx="768350" cy="366712"/>
          </a:xfrm>
          <a:prstGeom prst="rect">
            <a:avLst/>
          </a:prstGeom>
          <a:noFill/>
          <a:ln w="38100">
            <a:noFill/>
            <a:miter lim="800000"/>
            <a:headEnd type="none" w="sm" len="sm"/>
            <a:tailEnd type="none" w="sm" len="sm"/>
          </a:ln>
          <a:effectLst/>
        </p:spPr>
        <p:txBody>
          <a:bodyPr wrap="none">
            <a:spAutoFit/>
          </a:bodyPr>
          <a:lstStyle/>
          <a:p>
            <a:r>
              <a:rPr lang="fr-BE" sz="1800" u="sng">
                <a:solidFill>
                  <a:schemeClr val="accent2"/>
                </a:solidFill>
              </a:rPr>
              <a:t>socket</a:t>
            </a:r>
            <a:endParaRPr lang="fr-FR" sz="1800" u="sng">
              <a:solidFill>
                <a:schemeClr val="accent2"/>
              </a:solidFill>
            </a:endParaRPr>
          </a:p>
        </p:txBody>
      </p:sp>
      <p:sp>
        <p:nvSpPr>
          <p:cNvPr id="1353743" name="Line 1039"/>
          <p:cNvSpPr>
            <a:spLocks noChangeShapeType="1"/>
          </p:cNvSpPr>
          <p:nvPr/>
        </p:nvSpPr>
        <p:spPr bwMode="auto">
          <a:xfrm flipH="1">
            <a:off x="6096000" y="3810000"/>
            <a:ext cx="914400" cy="0"/>
          </a:xfrm>
          <a:prstGeom prst="line">
            <a:avLst/>
          </a:prstGeom>
          <a:noFill/>
          <a:ln w="38100">
            <a:solidFill>
              <a:schemeClr val="accent2"/>
            </a:solidFill>
            <a:round/>
            <a:headEnd type="none" w="sm" len="sm"/>
            <a:tailEnd type="triangle" w="sm" len="sm"/>
          </a:ln>
          <a:effectLst/>
        </p:spPr>
        <p:txBody>
          <a:bodyPr/>
          <a:lstStyle/>
          <a:p>
            <a:endParaRPr lang="fr-BE"/>
          </a:p>
        </p:txBody>
      </p:sp>
      <p:sp>
        <p:nvSpPr>
          <p:cNvPr id="1353744" name="Text Box 1040"/>
          <p:cNvSpPr txBox="1">
            <a:spLocks noChangeArrowheads="1"/>
          </p:cNvSpPr>
          <p:nvPr/>
        </p:nvSpPr>
        <p:spPr bwMode="auto">
          <a:xfrm>
            <a:off x="7010400" y="4814888"/>
            <a:ext cx="1187450" cy="915987"/>
          </a:xfrm>
          <a:prstGeom prst="rect">
            <a:avLst/>
          </a:prstGeom>
          <a:noFill/>
          <a:ln w="38100">
            <a:noFill/>
            <a:miter lim="800000"/>
            <a:headEnd type="none" w="sm" len="sm"/>
            <a:tailEnd type="none" w="sm" len="sm"/>
          </a:ln>
          <a:effectLst/>
        </p:spPr>
        <p:txBody>
          <a:bodyPr wrap="none">
            <a:spAutoFit/>
          </a:bodyPr>
          <a:lstStyle/>
          <a:p>
            <a:pPr algn="ctr"/>
            <a:r>
              <a:rPr lang="fr-BE" sz="1800" u="sng">
                <a:solidFill>
                  <a:schemeClr val="accent2"/>
                </a:solidFill>
              </a:rPr>
              <a:t>Connexion</a:t>
            </a:r>
          </a:p>
          <a:p>
            <a:pPr algn="ctr"/>
            <a:r>
              <a:rPr lang="fr-BE" sz="1800" u="sng">
                <a:solidFill>
                  <a:schemeClr val="accent2"/>
                </a:solidFill>
              </a:rPr>
              <a:t>de </a:t>
            </a:r>
          </a:p>
          <a:p>
            <a:pPr algn="ctr"/>
            <a:r>
              <a:rPr lang="fr-BE" sz="1800" u="sng">
                <a:solidFill>
                  <a:schemeClr val="accent2"/>
                </a:solidFill>
              </a:rPr>
              <a:t>transport</a:t>
            </a:r>
            <a:endParaRPr lang="fr-FR" sz="1800" u="sng">
              <a:solidFill>
                <a:schemeClr val="accent2"/>
              </a:solidFill>
            </a:endParaRPr>
          </a:p>
        </p:txBody>
      </p:sp>
      <p:sp>
        <p:nvSpPr>
          <p:cNvPr id="1353745" name="Line 1041"/>
          <p:cNvSpPr>
            <a:spLocks noChangeShapeType="1"/>
          </p:cNvSpPr>
          <p:nvPr/>
        </p:nvSpPr>
        <p:spPr bwMode="auto">
          <a:xfrm flipH="1">
            <a:off x="6019800" y="5029200"/>
            <a:ext cx="914400" cy="0"/>
          </a:xfrm>
          <a:prstGeom prst="line">
            <a:avLst/>
          </a:prstGeom>
          <a:noFill/>
          <a:ln w="38100">
            <a:solidFill>
              <a:schemeClr val="accent2"/>
            </a:solidFill>
            <a:round/>
            <a:headEnd type="none" w="sm" len="sm"/>
            <a:tailEnd type="triangle" w="sm" len="sm"/>
          </a:ln>
          <a:effectLst/>
        </p:spPr>
        <p:txBody>
          <a:bodyPr/>
          <a:lstStyle/>
          <a:p>
            <a:endParaRPr lang="fr-BE"/>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1E618FC9-B256-476A-8C02-CDEB6FC38F90}" type="slidenum">
              <a:rPr lang="fr-FR"/>
              <a:pPr/>
              <a:t>41</a:t>
            </a:fld>
            <a:endParaRPr lang="fr-FR" b="1"/>
          </a:p>
        </p:txBody>
      </p:sp>
      <p:sp>
        <p:nvSpPr>
          <p:cNvPr id="1354754" name="Rectangle 2"/>
          <p:cNvSpPr>
            <a:spLocks noGrp="1" noChangeArrowheads="1"/>
          </p:cNvSpPr>
          <p:nvPr>
            <p:ph type="title"/>
          </p:nvPr>
        </p:nvSpPr>
        <p:spPr/>
        <p:txBody>
          <a:bodyPr/>
          <a:lstStyle/>
          <a:p>
            <a:r>
              <a:rPr lang="en-US"/>
              <a:t>Adressage TCP/IP</a:t>
            </a:r>
          </a:p>
        </p:txBody>
      </p:sp>
      <p:sp>
        <p:nvSpPr>
          <p:cNvPr id="1354755" name="Rectangle 3"/>
          <p:cNvSpPr>
            <a:spLocks noGrp="1" noChangeArrowheads="1"/>
          </p:cNvSpPr>
          <p:nvPr>
            <p:ph type="body" idx="1"/>
          </p:nvPr>
        </p:nvSpPr>
        <p:spPr>
          <a:xfrm>
            <a:off x="381000" y="838200"/>
            <a:ext cx="8229600" cy="1654175"/>
          </a:xfrm>
        </p:spPr>
        <p:txBody>
          <a:bodyPr/>
          <a:lstStyle/>
          <a:p>
            <a:pPr>
              <a:lnSpc>
                <a:spcPct val="80000"/>
              </a:lnSpc>
              <a:buFontTx/>
              <a:buNone/>
            </a:pPr>
            <a:r>
              <a:rPr lang="en-US" sz="2800">
                <a:solidFill>
                  <a:srgbClr val="FF9900"/>
                </a:solidFill>
              </a:rPr>
              <a:t>Adressage et connexion </a:t>
            </a:r>
            <a:r>
              <a:rPr lang="en-US" sz="1800"/>
              <a:t>(Tannenbaum)</a:t>
            </a:r>
            <a:endParaRPr lang="en-US" sz="2800">
              <a:solidFill>
                <a:srgbClr val="FF9900"/>
              </a:solidFill>
            </a:endParaRPr>
          </a:p>
          <a:p>
            <a:pPr>
              <a:lnSpc>
                <a:spcPct val="80000"/>
              </a:lnSpc>
            </a:pPr>
            <a:r>
              <a:rPr lang="fr-BE" sz="1800"/>
              <a:t>Adresse transport = Port</a:t>
            </a:r>
          </a:p>
          <a:p>
            <a:pPr lvl="1">
              <a:lnSpc>
                <a:spcPct val="80000"/>
              </a:lnSpc>
            </a:pPr>
            <a:r>
              <a:rPr lang="fr-BE" sz="1600"/>
              <a:t>Multiplexage des connexions entrantes;  « Well known ports » : 1024 premiers ports réservés</a:t>
            </a:r>
          </a:p>
          <a:p>
            <a:pPr lvl="1">
              <a:lnSpc>
                <a:spcPct val="80000"/>
              </a:lnSpc>
            </a:pPr>
            <a:r>
              <a:rPr lang="fr-BE" sz="1600"/>
              <a:t>Port dynamique : port attribué à la demande d’un client par l’entité de transport locale (&gt; à 1024)</a:t>
            </a:r>
          </a:p>
          <a:p>
            <a:pPr>
              <a:lnSpc>
                <a:spcPct val="80000"/>
              </a:lnSpc>
            </a:pPr>
            <a:r>
              <a:rPr lang="en-US" sz="1800"/>
              <a:t>Procédure de connexion d’un processus utilisateur avec un serveur “time-of-day”</a:t>
            </a:r>
          </a:p>
        </p:txBody>
      </p:sp>
      <p:pic>
        <p:nvPicPr>
          <p:cNvPr id="1354756" name="Picture 4" descr="6-09"/>
          <p:cNvPicPr>
            <a:picLocks noChangeAspect="1" noChangeArrowheads="1"/>
          </p:cNvPicPr>
          <p:nvPr/>
        </p:nvPicPr>
        <p:blipFill>
          <a:blip r:embed="rId2" cstate="print"/>
          <a:srcRect/>
          <a:stretch>
            <a:fillRect/>
          </a:stretch>
        </p:blipFill>
        <p:spPr bwMode="auto">
          <a:xfrm>
            <a:off x="1763713" y="2743200"/>
            <a:ext cx="5688012" cy="3657600"/>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3"/>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4"/>
          <p:cNvSpPr>
            <a:spLocks noGrp="1"/>
          </p:cNvSpPr>
          <p:nvPr>
            <p:ph type="sldNum" sz="quarter" idx="12"/>
          </p:nvPr>
        </p:nvSpPr>
        <p:spPr/>
        <p:txBody>
          <a:bodyPr/>
          <a:lstStyle/>
          <a:p>
            <a:fld id="{4A3A5BED-1576-44CC-9D95-94A08DC98AF3}" type="slidenum">
              <a:rPr lang="fr-FR"/>
              <a:pPr/>
              <a:t>42</a:t>
            </a:fld>
            <a:endParaRPr lang="fr-FR" b="1"/>
          </a:p>
        </p:txBody>
      </p:sp>
      <p:sp>
        <p:nvSpPr>
          <p:cNvPr id="1356802" name="Rectangle 2"/>
          <p:cNvSpPr>
            <a:spLocks noGrp="1" noChangeArrowheads="1"/>
          </p:cNvSpPr>
          <p:nvPr>
            <p:ph type="title"/>
          </p:nvPr>
        </p:nvSpPr>
        <p:spPr/>
        <p:txBody>
          <a:bodyPr/>
          <a:lstStyle/>
          <a:p>
            <a:r>
              <a:rPr lang="fr-BE"/>
              <a:t>Le segment</a:t>
            </a:r>
            <a:r>
              <a:rPr lang="fr-FR"/>
              <a:t> TCP</a:t>
            </a:r>
          </a:p>
        </p:txBody>
      </p:sp>
      <p:sp>
        <p:nvSpPr>
          <p:cNvPr id="1356803" name="Rectangle 3"/>
          <p:cNvSpPr>
            <a:spLocks noChangeArrowheads="1"/>
          </p:cNvSpPr>
          <p:nvPr/>
        </p:nvSpPr>
        <p:spPr bwMode="auto">
          <a:xfrm>
            <a:off x="457200" y="914400"/>
            <a:ext cx="8305800" cy="1219200"/>
          </a:xfrm>
          <a:prstGeom prst="rect">
            <a:avLst/>
          </a:prstGeom>
          <a:noFill/>
          <a:ln w="9525">
            <a:noFill/>
            <a:miter lim="800000"/>
            <a:headEnd/>
            <a:tailEnd/>
          </a:ln>
          <a:effectLst/>
        </p:spPr>
        <p:txBody>
          <a:bodyPr lIns="92075" tIns="46038" rIns="92075" bIns="46038"/>
          <a:lstStyle/>
          <a:p>
            <a:pPr marL="609600" indent="-609600">
              <a:spcBef>
                <a:spcPct val="20000"/>
              </a:spcBef>
              <a:buClr>
                <a:schemeClr val="tx2"/>
              </a:buClr>
            </a:pPr>
            <a:r>
              <a:rPr lang="fr-BE" sz="3200">
                <a:solidFill>
                  <a:srgbClr val="FF9900"/>
                </a:solidFill>
              </a:rPr>
              <a:t>Structure du segment TCP : data, ACK et commandes en un seul format</a:t>
            </a:r>
          </a:p>
        </p:txBody>
      </p:sp>
      <p:pic>
        <p:nvPicPr>
          <p:cNvPr id="1356805" name="Picture 5" descr="6-29"/>
          <p:cNvPicPr>
            <a:picLocks noChangeAspect="1" noChangeArrowheads="1"/>
          </p:cNvPicPr>
          <p:nvPr/>
        </p:nvPicPr>
        <p:blipFill>
          <a:blip r:embed="rId3" cstate="print"/>
          <a:srcRect/>
          <a:stretch>
            <a:fillRect/>
          </a:stretch>
        </p:blipFill>
        <p:spPr bwMode="auto">
          <a:xfrm>
            <a:off x="1044575" y="1905000"/>
            <a:ext cx="7185025" cy="4457700"/>
          </a:xfrm>
          <a:prstGeom prst="rect">
            <a:avLst/>
          </a:prstGeom>
          <a:noFill/>
        </p:spPr>
      </p:pic>
    </p:spTree>
  </p:cSld>
  <p:clrMapOvr>
    <a:masterClrMapping/>
  </p:clrMapOvr>
  <p:transition>
    <p:sndAc>
      <p:stSnd>
        <p:snd r:embed="rId2" name="ZOUM.WAV"/>
      </p:stSnd>
    </p:sndAc>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3"/>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4"/>
          <p:cNvSpPr>
            <a:spLocks noGrp="1"/>
          </p:cNvSpPr>
          <p:nvPr>
            <p:ph type="sldNum" sz="quarter" idx="12"/>
          </p:nvPr>
        </p:nvSpPr>
        <p:spPr/>
        <p:txBody>
          <a:bodyPr/>
          <a:lstStyle/>
          <a:p>
            <a:fld id="{08D48FE0-DADD-43A3-91ED-C80A7B76D37E}" type="slidenum">
              <a:rPr lang="fr-FR"/>
              <a:pPr/>
              <a:t>43</a:t>
            </a:fld>
            <a:endParaRPr lang="fr-FR" b="1"/>
          </a:p>
        </p:txBody>
      </p:sp>
      <p:sp>
        <p:nvSpPr>
          <p:cNvPr id="1357826" name="Rectangle 2"/>
          <p:cNvSpPr>
            <a:spLocks noGrp="1" noChangeArrowheads="1"/>
          </p:cNvSpPr>
          <p:nvPr>
            <p:ph type="title"/>
          </p:nvPr>
        </p:nvSpPr>
        <p:spPr/>
        <p:txBody>
          <a:bodyPr/>
          <a:lstStyle/>
          <a:p>
            <a:r>
              <a:rPr lang="fr-BE"/>
              <a:t>Le segment</a:t>
            </a:r>
            <a:r>
              <a:rPr lang="fr-FR"/>
              <a:t> TCP</a:t>
            </a:r>
          </a:p>
        </p:txBody>
      </p:sp>
      <p:sp>
        <p:nvSpPr>
          <p:cNvPr id="1357827" name="Rectangle 3"/>
          <p:cNvSpPr>
            <a:spLocks noChangeArrowheads="1"/>
          </p:cNvSpPr>
          <p:nvPr/>
        </p:nvSpPr>
        <p:spPr bwMode="auto">
          <a:xfrm>
            <a:off x="457200" y="914400"/>
            <a:ext cx="8305800" cy="5486400"/>
          </a:xfrm>
          <a:prstGeom prst="rect">
            <a:avLst/>
          </a:prstGeom>
          <a:noFill/>
          <a:ln w="9525">
            <a:noFill/>
            <a:miter lim="800000"/>
            <a:headEnd/>
            <a:tailEnd/>
          </a:ln>
          <a:effectLst/>
        </p:spPr>
        <p:txBody>
          <a:bodyPr lIns="92075" tIns="46038" rIns="92075" bIns="46038"/>
          <a:lstStyle/>
          <a:p>
            <a:pPr marL="609600" indent="-609600" algn="r">
              <a:spcBef>
                <a:spcPct val="20000"/>
              </a:spcBef>
              <a:buClr>
                <a:schemeClr val="tx2"/>
              </a:buClr>
            </a:pPr>
            <a:r>
              <a:rPr lang="fr-BE" sz="3200">
                <a:solidFill>
                  <a:srgbClr val="FF9900"/>
                </a:solidFill>
              </a:rPr>
              <a:t>Structure du segment TCP</a:t>
            </a:r>
          </a:p>
          <a:p>
            <a:pPr marL="609600" indent="-609600">
              <a:spcBef>
                <a:spcPct val="20000"/>
              </a:spcBef>
              <a:buClr>
                <a:schemeClr val="tx2"/>
              </a:buClr>
              <a:buFontTx/>
              <a:buChar char="•"/>
            </a:pPr>
            <a:r>
              <a:rPr lang="fr-BE"/>
              <a:t>Numéros de ports (2x16 bits)</a:t>
            </a:r>
          </a:p>
          <a:p>
            <a:pPr marL="609600" indent="-609600">
              <a:spcBef>
                <a:spcPct val="20000"/>
              </a:spcBef>
              <a:buClr>
                <a:schemeClr val="tx2"/>
              </a:buClr>
              <a:buFontTx/>
              <a:buChar char="•"/>
            </a:pPr>
            <a:r>
              <a:rPr lang="fr-BE"/>
              <a:t>Numéro de séquence (32 bits) : usage de ISN </a:t>
            </a:r>
          </a:p>
          <a:p>
            <a:pPr marL="609600" indent="-609600">
              <a:spcBef>
                <a:spcPct val="20000"/>
              </a:spcBef>
              <a:buClr>
                <a:schemeClr val="tx2"/>
              </a:buClr>
              <a:buFontTx/>
              <a:buChar char="•"/>
            </a:pPr>
            <a:r>
              <a:rPr lang="fr-BE"/>
              <a:t>Numéro d’acquitté de réception (32 bits) : numéro du prochain byte attendu</a:t>
            </a:r>
          </a:p>
          <a:p>
            <a:pPr marL="609600" indent="-609600">
              <a:spcBef>
                <a:spcPct val="20000"/>
              </a:spcBef>
              <a:buClr>
                <a:schemeClr val="tx2"/>
              </a:buClr>
              <a:buFontTx/>
              <a:buChar char="•"/>
            </a:pPr>
            <a:r>
              <a:rPr lang="fr-BE"/>
              <a:t>LGR d’en-tête (4 bits) : en mots de 32 bits (ou 4 bytes)</a:t>
            </a:r>
          </a:p>
          <a:p>
            <a:pPr marL="609600" indent="-609600">
              <a:spcBef>
                <a:spcPct val="20000"/>
              </a:spcBef>
              <a:buClr>
                <a:schemeClr val="tx2"/>
              </a:buClr>
              <a:buFontTx/>
              <a:buChar char="•"/>
            </a:pPr>
            <a:r>
              <a:rPr lang="fr-BE"/>
              <a:t>Espace de 6 bits non utilisé</a:t>
            </a:r>
          </a:p>
          <a:p>
            <a:pPr marL="609600" indent="-609600">
              <a:spcBef>
                <a:spcPct val="20000"/>
              </a:spcBef>
              <a:buClr>
                <a:schemeClr val="tx2"/>
              </a:buClr>
              <a:buFontTx/>
              <a:buChar char="•"/>
            </a:pPr>
            <a:r>
              <a:rPr lang="fr-BE"/>
              <a:t>Champ de drapeaux : URG, ACK, PSH, RST, SYN, FIN</a:t>
            </a:r>
          </a:p>
          <a:p>
            <a:pPr marL="609600" indent="-609600">
              <a:spcBef>
                <a:spcPct val="20000"/>
              </a:spcBef>
              <a:buClr>
                <a:schemeClr val="tx2"/>
              </a:buClr>
              <a:buFontTx/>
              <a:buChar char="•"/>
            </a:pPr>
            <a:r>
              <a:rPr lang="fr-BE"/>
              <a:t>Taille de la fenêtre (16 bits) : pour le contrôle de flux</a:t>
            </a:r>
          </a:p>
          <a:p>
            <a:pPr marL="609600" indent="-609600">
              <a:spcBef>
                <a:spcPct val="20000"/>
              </a:spcBef>
              <a:buClr>
                <a:schemeClr val="tx2"/>
              </a:buClr>
              <a:buFontTx/>
              <a:buChar char="•"/>
            </a:pPr>
            <a:r>
              <a:rPr lang="fr-BE"/>
              <a:t>Total de contrôle (16 bits) : segment avec en-tête</a:t>
            </a:r>
          </a:p>
          <a:p>
            <a:pPr marL="609600" indent="-609600">
              <a:spcBef>
                <a:spcPct val="20000"/>
              </a:spcBef>
              <a:buClr>
                <a:schemeClr val="tx2"/>
              </a:buClr>
              <a:buFontTx/>
              <a:buChar char="•"/>
            </a:pPr>
            <a:r>
              <a:rPr lang="fr-BE"/>
              <a:t>Pointeur sur données urgentes (16 bits)</a:t>
            </a:r>
          </a:p>
          <a:p>
            <a:pPr marL="609600" indent="-609600">
              <a:spcBef>
                <a:spcPct val="20000"/>
              </a:spcBef>
              <a:buClr>
                <a:schemeClr val="tx2"/>
              </a:buClr>
              <a:buFontTx/>
              <a:buChar char="•"/>
            </a:pPr>
            <a:r>
              <a:rPr lang="fr-BE"/>
              <a:t>Options éventuelles + bourrage</a:t>
            </a:r>
          </a:p>
        </p:txBody>
      </p:sp>
    </p:spTree>
  </p:cSld>
  <p:clrMapOvr>
    <a:masterClrMapping/>
  </p:clrMapOvr>
  <p:transition>
    <p:sndAc>
      <p:stSnd>
        <p:snd r:embed="rId3" name="ZOUM.WAV"/>
      </p:stSnd>
    </p:sndAc>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9"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10" name="Espace réservé du numéro de diapositive 5"/>
          <p:cNvSpPr>
            <a:spLocks noGrp="1"/>
          </p:cNvSpPr>
          <p:nvPr>
            <p:ph type="sldNum" sz="quarter" idx="12"/>
          </p:nvPr>
        </p:nvSpPr>
        <p:spPr/>
        <p:txBody>
          <a:bodyPr/>
          <a:lstStyle/>
          <a:p>
            <a:fld id="{308DC273-2012-446A-9455-A99ADF436F0B}" type="slidenum">
              <a:rPr lang="fr-FR"/>
              <a:pPr/>
              <a:t>44</a:t>
            </a:fld>
            <a:endParaRPr lang="fr-FR" b="1"/>
          </a:p>
        </p:txBody>
      </p:sp>
      <p:sp>
        <p:nvSpPr>
          <p:cNvPr id="1359874" name="Rectangle 2"/>
          <p:cNvSpPr>
            <a:spLocks noGrp="1" noChangeArrowheads="1"/>
          </p:cNvSpPr>
          <p:nvPr>
            <p:ph type="title"/>
          </p:nvPr>
        </p:nvSpPr>
        <p:spPr/>
        <p:txBody>
          <a:bodyPr/>
          <a:lstStyle/>
          <a:p>
            <a:r>
              <a:rPr lang="fr-BE">
                <a:solidFill>
                  <a:srgbClr val="FF9900"/>
                </a:solidFill>
              </a:rPr>
              <a:t>Contrôle de flux et congestion</a:t>
            </a:r>
            <a:endParaRPr lang="en-US">
              <a:solidFill>
                <a:srgbClr val="FF9900"/>
              </a:solidFill>
            </a:endParaRPr>
          </a:p>
        </p:txBody>
      </p:sp>
      <p:sp>
        <p:nvSpPr>
          <p:cNvPr id="1359875" name="Rectangle 3"/>
          <p:cNvSpPr>
            <a:spLocks noGrp="1" noChangeArrowheads="1"/>
          </p:cNvSpPr>
          <p:nvPr>
            <p:ph type="body" idx="1"/>
          </p:nvPr>
        </p:nvSpPr>
        <p:spPr>
          <a:xfrm>
            <a:off x="228600" y="914400"/>
            <a:ext cx="8382000" cy="514350"/>
          </a:xfrm>
        </p:spPr>
        <p:txBody>
          <a:bodyPr/>
          <a:lstStyle/>
          <a:p>
            <a:pPr algn="ctr">
              <a:lnSpc>
                <a:spcPct val="90000"/>
              </a:lnSpc>
              <a:buFontTx/>
              <a:buNone/>
            </a:pPr>
            <a:r>
              <a:rPr lang="en-US" sz="2800"/>
              <a:t>Exemple de gestion de la fenêtre de congestion</a:t>
            </a:r>
          </a:p>
        </p:txBody>
      </p:sp>
      <p:pic>
        <p:nvPicPr>
          <p:cNvPr id="1359876" name="Picture 4" descr="6-37"/>
          <p:cNvPicPr>
            <a:picLocks noChangeAspect="1" noChangeArrowheads="1"/>
          </p:cNvPicPr>
          <p:nvPr/>
        </p:nvPicPr>
        <p:blipFill>
          <a:blip r:embed="rId2" cstate="print"/>
          <a:srcRect/>
          <a:stretch>
            <a:fillRect/>
          </a:stretch>
        </p:blipFill>
        <p:spPr bwMode="auto">
          <a:xfrm>
            <a:off x="1060450" y="1438275"/>
            <a:ext cx="6996113" cy="4962525"/>
          </a:xfrm>
          <a:prstGeom prst="rect">
            <a:avLst/>
          </a:prstGeom>
          <a:noFill/>
        </p:spPr>
      </p:pic>
      <p:sp>
        <p:nvSpPr>
          <p:cNvPr id="1359877" name="Text Box 5"/>
          <p:cNvSpPr txBox="1">
            <a:spLocks noChangeArrowheads="1"/>
          </p:cNvSpPr>
          <p:nvPr/>
        </p:nvSpPr>
        <p:spPr bwMode="auto">
          <a:xfrm>
            <a:off x="6080125" y="1866900"/>
            <a:ext cx="1797050" cy="366713"/>
          </a:xfrm>
          <a:prstGeom prst="rect">
            <a:avLst/>
          </a:prstGeom>
          <a:noFill/>
          <a:ln w="38100">
            <a:noFill/>
            <a:miter lim="800000"/>
            <a:headEnd type="none" w="sm" len="sm"/>
            <a:tailEnd type="none" w="sm" len="sm"/>
          </a:ln>
          <a:effectLst/>
        </p:spPr>
        <p:txBody>
          <a:bodyPr wrap="none">
            <a:spAutoFit/>
          </a:bodyPr>
          <a:lstStyle/>
          <a:p>
            <a:r>
              <a:rPr lang="fr-BE" sz="1800">
                <a:solidFill>
                  <a:schemeClr val="accent2"/>
                </a:solidFill>
              </a:rPr>
              <a:t>Perte d’un paquet</a:t>
            </a:r>
            <a:endParaRPr lang="fr-FR" sz="1800">
              <a:solidFill>
                <a:schemeClr val="accent2"/>
              </a:solidFill>
            </a:endParaRPr>
          </a:p>
        </p:txBody>
      </p:sp>
      <p:sp>
        <p:nvSpPr>
          <p:cNvPr id="1359878" name="Line 6"/>
          <p:cNvSpPr>
            <a:spLocks noChangeShapeType="1"/>
          </p:cNvSpPr>
          <p:nvPr/>
        </p:nvSpPr>
        <p:spPr bwMode="auto">
          <a:xfrm flipH="1" flipV="1">
            <a:off x="5181600" y="1981200"/>
            <a:ext cx="609600" cy="76200"/>
          </a:xfrm>
          <a:prstGeom prst="line">
            <a:avLst/>
          </a:prstGeom>
          <a:noFill/>
          <a:ln w="38100">
            <a:solidFill>
              <a:schemeClr val="accent2"/>
            </a:solidFill>
            <a:round/>
            <a:headEnd type="none" w="sm" len="sm"/>
            <a:tailEnd type="triangle" w="sm" len="sm"/>
          </a:ln>
          <a:effectLst/>
        </p:spPr>
        <p:txBody>
          <a:bodyPr/>
          <a:lstStyle/>
          <a:p>
            <a:endParaRPr lang="fr-BE"/>
          </a:p>
        </p:txBody>
      </p:sp>
      <p:sp>
        <p:nvSpPr>
          <p:cNvPr id="1359879" name="Text Box 7"/>
          <p:cNvSpPr txBox="1">
            <a:spLocks noChangeArrowheads="1"/>
          </p:cNvSpPr>
          <p:nvPr/>
        </p:nvSpPr>
        <p:spPr bwMode="auto">
          <a:xfrm>
            <a:off x="5289550" y="2806700"/>
            <a:ext cx="3609975" cy="517525"/>
          </a:xfrm>
          <a:prstGeom prst="rect">
            <a:avLst/>
          </a:prstGeom>
          <a:noFill/>
          <a:ln w="38100">
            <a:noFill/>
            <a:miter lim="800000"/>
            <a:headEnd type="none" w="sm" len="sm"/>
            <a:tailEnd type="none" w="sm" len="sm"/>
          </a:ln>
          <a:effectLst/>
        </p:spPr>
        <p:txBody>
          <a:bodyPr wrap="none">
            <a:spAutoFit/>
          </a:bodyPr>
          <a:lstStyle/>
          <a:p>
            <a:r>
              <a:rPr lang="fr-BE" sz="1400">
                <a:solidFill>
                  <a:schemeClr val="accent2"/>
                </a:solidFill>
              </a:rPr>
              <a:t>Seuil de croissance linéaire / exponentielle de la</a:t>
            </a:r>
          </a:p>
          <a:p>
            <a:r>
              <a:rPr lang="fr-BE" sz="1400">
                <a:solidFill>
                  <a:schemeClr val="accent2"/>
                </a:solidFill>
              </a:rPr>
              <a:t>Fenêtre de congestion</a:t>
            </a:r>
            <a:endParaRPr lang="fr-FR" sz="1400">
              <a:solidFill>
                <a:schemeClr val="accent2"/>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3"/>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4"/>
          <p:cNvSpPr>
            <a:spLocks noGrp="1"/>
          </p:cNvSpPr>
          <p:nvPr>
            <p:ph type="sldNum" sz="quarter" idx="12"/>
          </p:nvPr>
        </p:nvSpPr>
        <p:spPr/>
        <p:txBody>
          <a:bodyPr/>
          <a:lstStyle/>
          <a:p>
            <a:fld id="{F4B7CEA8-3F10-432D-A814-49C7D4BF1A8E}" type="slidenum">
              <a:rPr lang="fr-FR"/>
              <a:pPr/>
              <a:t>45</a:t>
            </a:fld>
            <a:endParaRPr lang="fr-FR" b="1"/>
          </a:p>
        </p:txBody>
      </p:sp>
      <p:sp>
        <p:nvSpPr>
          <p:cNvPr id="1311746" name="Rectangle 2"/>
          <p:cNvSpPr>
            <a:spLocks noGrp="1" noChangeArrowheads="1"/>
          </p:cNvSpPr>
          <p:nvPr>
            <p:ph type="title"/>
          </p:nvPr>
        </p:nvSpPr>
        <p:spPr/>
        <p:txBody>
          <a:bodyPr/>
          <a:lstStyle/>
          <a:p>
            <a:r>
              <a:rPr lang="fr-BE"/>
              <a:t>Mode UDP</a:t>
            </a:r>
            <a:endParaRPr lang="fr-FR"/>
          </a:p>
        </p:txBody>
      </p:sp>
      <p:sp>
        <p:nvSpPr>
          <p:cNvPr id="1311747" name="Rectangle 3"/>
          <p:cNvSpPr>
            <a:spLocks noChangeArrowheads="1"/>
          </p:cNvSpPr>
          <p:nvPr/>
        </p:nvSpPr>
        <p:spPr bwMode="auto">
          <a:xfrm>
            <a:off x="457200" y="914400"/>
            <a:ext cx="8305800" cy="2209800"/>
          </a:xfrm>
          <a:prstGeom prst="rect">
            <a:avLst/>
          </a:prstGeom>
          <a:noFill/>
          <a:ln w="9525">
            <a:noFill/>
            <a:miter lim="800000"/>
            <a:headEnd/>
            <a:tailEnd/>
          </a:ln>
          <a:effectLst/>
        </p:spPr>
        <p:txBody>
          <a:bodyPr lIns="92075" tIns="46038" rIns="92075" bIns="46038"/>
          <a:lstStyle/>
          <a:p>
            <a:pPr marL="609600" indent="-609600">
              <a:spcBef>
                <a:spcPct val="20000"/>
              </a:spcBef>
              <a:buClr>
                <a:schemeClr val="tx2"/>
              </a:buClr>
              <a:buFontTx/>
              <a:buChar char="•"/>
            </a:pPr>
            <a:r>
              <a:rPr lang="fr-BE"/>
              <a:t>Mode de transport allégé</a:t>
            </a:r>
          </a:p>
          <a:p>
            <a:pPr marL="990600" lvl="1" indent="-533400">
              <a:spcBef>
                <a:spcPct val="20000"/>
              </a:spcBef>
              <a:buClr>
                <a:schemeClr val="tx2"/>
              </a:buClr>
              <a:buFontTx/>
              <a:buChar char="–"/>
            </a:pPr>
            <a:r>
              <a:rPr lang="fr-BE" sz="2000"/>
              <a:t>performance sans garantie de délivrance</a:t>
            </a:r>
          </a:p>
          <a:p>
            <a:pPr marL="990600" lvl="1" indent="-533400">
              <a:spcBef>
                <a:spcPct val="20000"/>
              </a:spcBef>
              <a:buClr>
                <a:schemeClr val="tx2"/>
              </a:buClr>
              <a:buFontTx/>
              <a:buChar char="–"/>
            </a:pPr>
            <a:r>
              <a:rPr lang="fr-BE" sz="2000"/>
              <a:t>Interfaçage de IP et multiplexage des flux de processus</a:t>
            </a:r>
          </a:p>
          <a:p>
            <a:pPr marL="609600" indent="-609600">
              <a:spcBef>
                <a:spcPct val="20000"/>
              </a:spcBef>
              <a:buClr>
                <a:schemeClr val="tx2"/>
              </a:buClr>
              <a:buFontTx/>
              <a:buChar char="•"/>
            </a:pPr>
            <a:r>
              <a:rPr lang="fr-BE"/>
              <a:t>Utilité</a:t>
            </a:r>
          </a:p>
          <a:p>
            <a:pPr marL="990600" lvl="1" indent="-533400">
              <a:spcBef>
                <a:spcPct val="20000"/>
              </a:spcBef>
              <a:buClr>
                <a:schemeClr val="tx2"/>
              </a:buClr>
              <a:buFontTx/>
              <a:buChar char="–"/>
            </a:pPr>
            <a:r>
              <a:rPr lang="fr-BE" sz="2000"/>
              <a:t>applications temps-réel, non sécurisées (SNMP) ou petites unités de données (DNS)</a:t>
            </a:r>
          </a:p>
        </p:txBody>
      </p:sp>
      <p:pic>
        <p:nvPicPr>
          <p:cNvPr id="1311751" name="Picture 7" descr="6-23"/>
          <p:cNvPicPr>
            <a:picLocks noChangeAspect="1" noChangeArrowheads="1"/>
          </p:cNvPicPr>
          <p:nvPr/>
        </p:nvPicPr>
        <p:blipFill>
          <a:blip r:embed="rId3" cstate="print"/>
          <a:srcRect/>
          <a:stretch>
            <a:fillRect/>
          </a:stretch>
        </p:blipFill>
        <p:spPr bwMode="auto">
          <a:xfrm>
            <a:off x="533400" y="4267200"/>
            <a:ext cx="8207375" cy="1468438"/>
          </a:xfrm>
          <a:prstGeom prst="rect">
            <a:avLst/>
          </a:prstGeom>
          <a:noFill/>
        </p:spPr>
      </p:pic>
    </p:spTree>
  </p:cSld>
  <p:clrMapOvr>
    <a:masterClrMapping/>
  </p:clrMapOvr>
  <p:transition>
    <p:sndAc>
      <p:stSnd>
        <p:snd r:embed="rId2" name="ZOUM.WAV"/>
      </p:stSnd>
    </p:sndAc>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e la date 2"/>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3"/>
          <p:cNvSpPr>
            <a:spLocks noGrp="1"/>
          </p:cNvSpPr>
          <p:nvPr>
            <p:ph type="ftr" sz="quarter" idx="11"/>
          </p:nvPr>
        </p:nvSpPr>
        <p:spPr/>
        <p:txBody>
          <a:bodyPr/>
          <a:lstStyle/>
          <a:p>
            <a:r>
              <a:rPr lang="fr-BE" smtClean="0"/>
              <a:t>Cours LAN Q3 – Architecture TCPIP</a:t>
            </a:r>
            <a:endParaRPr lang="fr-FR"/>
          </a:p>
        </p:txBody>
      </p:sp>
      <p:sp>
        <p:nvSpPr>
          <p:cNvPr id="6" name="Espace réservé du numéro de diapositive 4"/>
          <p:cNvSpPr>
            <a:spLocks noGrp="1"/>
          </p:cNvSpPr>
          <p:nvPr>
            <p:ph type="sldNum" sz="quarter" idx="12"/>
          </p:nvPr>
        </p:nvSpPr>
        <p:spPr/>
        <p:txBody>
          <a:bodyPr/>
          <a:lstStyle/>
          <a:p>
            <a:fld id="{08D48FE0-DADD-43A3-91ED-C80A7B76D37E}" type="slidenum">
              <a:rPr lang="fr-FR"/>
              <a:pPr/>
              <a:t>46</a:t>
            </a:fld>
            <a:endParaRPr lang="fr-FR" b="1"/>
          </a:p>
        </p:txBody>
      </p:sp>
      <p:sp>
        <p:nvSpPr>
          <p:cNvPr id="1357826" name="Rectangle 2"/>
          <p:cNvSpPr>
            <a:spLocks noGrp="1" noChangeArrowheads="1"/>
          </p:cNvSpPr>
          <p:nvPr>
            <p:ph type="title"/>
          </p:nvPr>
        </p:nvSpPr>
        <p:spPr/>
        <p:txBody>
          <a:bodyPr/>
          <a:lstStyle/>
          <a:p>
            <a:r>
              <a:rPr lang="fr-BE" dirty="0" smtClean="0"/>
              <a:t>Exercices</a:t>
            </a:r>
            <a:r>
              <a:rPr lang="fr-FR" dirty="0" smtClean="0"/>
              <a:t> TCP/IP</a:t>
            </a:r>
            <a:endParaRPr lang="fr-FR" dirty="0"/>
          </a:p>
        </p:txBody>
      </p:sp>
      <p:sp>
        <p:nvSpPr>
          <p:cNvPr id="1357827" name="Rectangle 3"/>
          <p:cNvSpPr>
            <a:spLocks noChangeArrowheads="1"/>
          </p:cNvSpPr>
          <p:nvPr/>
        </p:nvSpPr>
        <p:spPr bwMode="auto">
          <a:xfrm>
            <a:off x="457200" y="914400"/>
            <a:ext cx="8305800" cy="5486400"/>
          </a:xfrm>
          <a:prstGeom prst="rect">
            <a:avLst/>
          </a:prstGeom>
          <a:noFill/>
          <a:ln w="9525">
            <a:noFill/>
            <a:miter lim="800000"/>
            <a:headEnd/>
            <a:tailEnd/>
          </a:ln>
          <a:effectLst/>
        </p:spPr>
        <p:txBody>
          <a:bodyPr lIns="92075" tIns="46038" rIns="92075" bIns="46038"/>
          <a:lstStyle/>
          <a:p>
            <a:pPr marL="609600" indent="-609600">
              <a:spcBef>
                <a:spcPct val="20000"/>
              </a:spcBef>
              <a:buClr>
                <a:schemeClr val="tx2"/>
              </a:buClr>
            </a:pPr>
            <a:r>
              <a:rPr lang="fr-BE" sz="3200" dirty="0" smtClean="0">
                <a:solidFill>
                  <a:srgbClr val="FF9900"/>
                </a:solidFill>
              </a:rPr>
              <a:t>Synthèse des exercices à résoudre</a:t>
            </a:r>
            <a:endParaRPr lang="fr-BE" sz="3200" dirty="0">
              <a:solidFill>
                <a:srgbClr val="FF9900"/>
              </a:solidFill>
            </a:endParaRPr>
          </a:p>
          <a:p>
            <a:pPr marL="609600" indent="-609600">
              <a:spcBef>
                <a:spcPct val="20000"/>
              </a:spcBef>
              <a:buClr>
                <a:schemeClr val="tx2"/>
              </a:buClr>
              <a:buFontTx/>
              <a:buChar char="•"/>
            </a:pPr>
            <a:r>
              <a:rPr lang="fr-BE" dirty="0" smtClean="0"/>
              <a:t>Compréhension de l’adressage IP et du routage</a:t>
            </a:r>
          </a:p>
          <a:p>
            <a:pPr marL="1066800" lvl="1" indent="-609600">
              <a:spcBef>
                <a:spcPct val="20000"/>
              </a:spcBef>
              <a:buClr>
                <a:schemeClr val="tx2"/>
              </a:buClr>
              <a:buFontTx/>
              <a:buChar char="•"/>
            </a:pPr>
            <a:r>
              <a:rPr lang="fr-BE" dirty="0" smtClean="0"/>
              <a:t>Notation décimale pointée</a:t>
            </a:r>
          </a:p>
          <a:p>
            <a:pPr marL="1066800" lvl="1" indent="-609600">
              <a:spcBef>
                <a:spcPct val="20000"/>
              </a:spcBef>
              <a:buClr>
                <a:schemeClr val="tx2"/>
              </a:buClr>
              <a:buFontTx/>
              <a:buChar char="•"/>
            </a:pPr>
            <a:r>
              <a:rPr lang="fr-BE" dirty="0" err="1" smtClean="0"/>
              <a:t>Net_Id</a:t>
            </a:r>
            <a:r>
              <a:rPr lang="fr-BE" dirty="0" smtClean="0"/>
              <a:t>, </a:t>
            </a:r>
            <a:r>
              <a:rPr lang="fr-BE" dirty="0" smtClean="0"/>
              <a:t>(</a:t>
            </a:r>
            <a:r>
              <a:rPr lang="fr-BE" dirty="0" err="1" smtClean="0"/>
              <a:t>Subnet_Id</a:t>
            </a:r>
            <a:r>
              <a:rPr lang="fr-BE" dirty="0" smtClean="0"/>
              <a:t>,) </a:t>
            </a:r>
            <a:r>
              <a:rPr lang="fr-BE" dirty="0" err="1" smtClean="0"/>
              <a:t>Host_Id</a:t>
            </a:r>
            <a:endParaRPr lang="fr-BE" dirty="0" smtClean="0"/>
          </a:p>
          <a:p>
            <a:pPr marL="1066800" lvl="1" indent="-609600">
              <a:spcBef>
                <a:spcPct val="20000"/>
              </a:spcBef>
              <a:buClr>
                <a:schemeClr val="tx2"/>
              </a:buClr>
              <a:buFontTx/>
              <a:buChar char="•"/>
            </a:pPr>
            <a:r>
              <a:rPr lang="fr-BE" dirty="0" smtClean="0"/>
              <a:t>Techniques : adressage par classe </a:t>
            </a:r>
            <a:r>
              <a:rPr lang="fr-BE" dirty="0" smtClean="0"/>
              <a:t>ou </a:t>
            </a:r>
            <a:r>
              <a:rPr lang="fr-BE" dirty="0" err="1" smtClean="0"/>
              <a:t>subnet</a:t>
            </a:r>
            <a:r>
              <a:rPr lang="fr-BE" dirty="0" smtClean="0"/>
              <a:t> </a:t>
            </a:r>
            <a:r>
              <a:rPr lang="fr-BE" dirty="0" err="1" smtClean="0"/>
              <a:t>mask</a:t>
            </a:r>
            <a:endParaRPr lang="fr-BE" dirty="0" smtClean="0"/>
          </a:p>
          <a:p>
            <a:pPr marL="1066800" lvl="1" indent="-609600">
              <a:spcBef>
                <a:spcPct val="20000"/>
              </a:spcBef>
              <a:buClr>
                <a:schemeClr val="tx2"/>
              </a:buClr>
              <a:buFontTx/>
              <a:buChar char="•"/>
            </a:pPr>
            <a:r>
              <a:rPr lang="fr-BE" dirty="0" smtClean="0"/>
              <a:t>Routage direct ou indirect</a:t>
            </a:r>
          </a:p>
          <a:p>
            <a:pPr marL="1066800" lvl="1" indent="-609600">
              <a:spcBef>
                <a:spcPct val="20000"/>
              </a:spcBef>
              <a:buClr>
                <a:schemeClr val="tx2"/>
              </a:buClr>
              <a:buFontTx/>
              <a:buChar char="•"/>
            </a:pPr>
            <a:r>
              <a:rPr lang="fr-BE" dirty="0" err="1" smtClean="0"/>
              <a:t>Identication</a:t>
            </a:r>
            <a:r>
              <a:rPr lang="fr-BE" dirty="0" smtClean="0"/>
              <a:t> des hôtes nécessitant une adresse IP</a:t>
            </a:r>
          </a:p>
          <a:p>
            <a:pPr marL="1066800" lvl="1" indent="-609600">
              <a:spcBef>
                <a:spcPct val="20000"/>
              </a:spcBef>
              <a:buClr>
                <a:schemeClr val="tx2"/>
              </a:buClr>
              <a:buFontTx/>
              <a:buChar char="•"/>
            </a:pPr>
            <a:endParaRPr lang="fr-BE" dirty="0"/>
          </a:p>
        </p:txBody>
      </p:sp>
    </p:spTree>
    <p:extLst>
      <p:ext uri="{BB962C8B-B14F-4D97-AF65-F5344CB8AC3E}">
        <p14:creationId xmlns:p14="http://schemas.microsoft.com/office/powerpoint/2010/main" val="1740412785"/>
      </p:ext>
    </p:extLst>
  </p:cSld>
  <p:clrMapOvr>
    <a:masterClrMapping/>
  </p:clrMapOvr>
  <p:transition>
    <p:sndAc>
      <p:stSnd>
        <p:snd r:embed="rId3" name="ZOUM.WAV"/>
      </p:stSnd>
    </p:sndAc>
  </p:transition>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6" name="Espace réservé du numéro de diapositive 5"/>
          <p:cNvSpPr>
            <a:spLocks noGrp="1"/>
          </p:cNvSpPr>
          <p:nvPr>
            <p:ph type="sldNum" sz="quarter" idx="12"/>
          </p:nvPr>
        </p:nvSpPr>
        <p:spPr/>
        <p:txBody>
          <a:bodyPr/>
          <a:lstStyle/>
          <a:p>
            <a:fld id="{480DAE42-52D0-444F-B0A6-E404930C53B6}" type="slidenum">
              <a:rPr lang="fr-FR"/>
              <a:pPr/>
              <a:t>5</a:t>
            </a:fld>
            <a:endParaRPr lang="fr-FR" b="1"/>
          </a:p>
        </p:txBody>
      </p:sp>
      <p:sp>
        <p:nvSpPr>
          <p:cNvPr id="1227778" name="Rectangle 2"/>
          <p:cNvSpPr>
            <a:spLocks noGrp="1" noChangeArrowheads="1"/>
          </p:cNvSpPr>
          <p:nvPr>
            <p:ph type="title"/>
          </p:nvPr>
        </p:nvSpPr>
        <p:spPr/>
        <p:txBody>
          <a:bodyPr/>
          <a:lstStyle/>
          <a:p>
            <a:r>
              <a:rPr lang="fr-BE" sz="4000">
                <a:solidFill>
                  <a:schemeClr val="accent1"/>
                </a:solidFill>
              </a:rPr>
              <a:t>Généralités</a:t>
            </a:r>
            <a:endParaRPr lang="fr-FR" sz="4000">
              <a:solidFill>
                <a:schemeClr val="accent1"/>
              </a:solidFill>
            </a:endParaRPr>
          </a:p>
        </p:txBody>
      </p:sp>
      <p:sp>
        <p:nvSpPr>
          <p:cNvPr id="1227779" name="Rectangle 3"/>
          <p:cNvSpPr>
            <a:spLocks noGrp="1" noChangeArrowheads="1"/>
          </p:cNvSpPr>
          <p:nvPr>
            <p:ph type="body" idx="1"/>
          </p:nvPr>
        </p:nvSpPr>
        <p:spPr>
          <a:xfrm>
            <a:off x="533400" y="914400"/>
            <a:ext cx="8001000" cy="2971800"/>
          </a:xfrm>
        </p:spPr>
        <p:txBody>
          <a:bodyPr/>
          <a:lstStyle/>
          <a:p>
            <a:pPr>
              <a:buFontTx/>
              <a:buNone/>
            </a:pPr>
            <a:r>
              <a:rPr lang="fr-BE">
                <a:solidFill>
                  <a:schemeClr val="accent1"/>
                </a:solidFill>
              </a:rPr>
              <a:t>Instances de normalisation</a:t>
            </a:r>
          </a:p>
          <a:p>
            <a:r>
              <a:rPr lang="fr-BE" sz="2400"/>
              <a:t>IAB : politique d’évolution à long terme</a:t>
            </a:r>
          </a:p>
          <a:p>
            <a:r>
              <a:rPr lang="fr-BE" sz="2400"/>
              <a:t>IETF : court et moyen terme</a:t>
            </a:r>
          </a:p>
          <a:p>
            <a:r>
              <a:rPr lang="fr-BE" sz="2400"/>
              <a:t>IANA : attribution des @IP et des noms DNS</a:t>
            </a:r>
          </a:p>
          <a:p>
            <a:r>
              <a:rPr lang="fr-BE" sz="2400"/>
              <a:t>Organismes régionaux délégués ex. RIPE, AFNIC</a:t>
            </a:r>
          </a:p>
          <a:p>
            <a:r>
              <a:rPr lang="fr-BE" sz="2400"/>
              <a:t>Publications de RFC</a:t>
            </a:r>
          </a:p>
        </p:txBody>
      </p: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7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7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7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7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777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12277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7779" grpId="0" build="p" bldLvl="2"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b="1">
              <a:solidFill>
                <a:schemeClr val="accent1"/>
              </a:solidFill>
            </a:endParaRPr>
          </a:p>
        </p:txBody>
      </p:sp>
      <p:sp>
        <p:nvSpPr>
          <p:cNvPr id="7" name="Espace réservé du numéro de diapositive 5"/>
          <p:cNvSpPr>
            <a:spLocks noGrp="1"/>
          </p:cNvSpPr>
          <p:nvPr>
            <p:ph type="sldNum" sz="quarter" idx="12"/>
          </p:nvPr>
        </p:nvSpPr>
        <p:spPr/>
        <p:txBody>
          <a:bodyPr/>
          <a:lstStyle/>
          <a:p>
            <a:fld id="{2A2B24D2-B36D-4B5B-8655-4C405E1C32A2}" type="slidenum">
              <a:rPr lang="fr-FR"/>
              <a:pPr/>
              <a:t>6</a:t>
            </a:fld>
            <a:endParaRPr lang="fr-FR" b="1"/>
          </a:p>
        </p:txBody>
      </p:sp>
      <p:sp>
        <p:nvSpPr>
          <p:cNvPr id="1312770"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sp>
        <p:nvSpPr>
          <p:cNvPr id="1312771" name="Rectangle 3"/>
          <p:cNvSpPr>
            <a:spLocks noGrp="1" noChangeArrowheads="1"/>
          </p:cNvSpPr>
          <p:nvPr>
            <p:ph type="body" idx="1"/>
          </p:nvPr>
        </p:nvSpPr>
        <p:spPr>
          <a:xfrm>
            <a:off x="533400" y="914400"/>
            <a:ext cx="8001000" cy="1905000"/>
          </a:xfrm>
        </p:spPr>
        <p:txBody>
          <a:bodyPr/>
          <a:lstStyle/>
          <a:p>
            <a:pPr>
              <a:buFontTx/>
              <a:buNone/>
            </a:pPr>
            <a:r>
              <a:rPr lang="fr-BE" sz="2800" dirty="0" smtClean="0">
                <a:solidFill>
                  <a:schemeClr val="accent1"/>
                </a:solidFill>
              </a:rPr>
              <a:t>Besoins initiaux</a:t>
            </a:r>
            <a:endParaRPr lang="fr-BE" sz="2800" dirty="0">
              <a:solidFill>
                <a:schemeClr val="accent1"/>
              </a:solidFill>
            </a:endParaRPr>
          </a:p>
          <a:p>
            <a:r>
              <a:rPr lang="fr-BE" sz="2400" dirty="0"/>
              <a:t>Réseaux </a:t>
            </a:r>
            <a:r>
              <a:rPr lang="fr-BE" sz="2400" dirty="0" smtClean="0"/>
              <a:t>hétérogènes d’ordinateurs </a:t>
            </a:r>
            <a:r>
              <a:rPr lang="fr-BE" sz="2400" dirty="0"/>
              <a:t>à interconnecter</a:t>
            </a:r>
          </a:p>
          <a:p>
            <a:r>
              <a:rPr lang="fr-BE" sz="2400" dirty="0" smtClean="0"/>
              <a:t>Robustesse </a:t>
            </a:r>
            <a:r>
              <a:rPr lang="fr-BE" sz="2400" dirty="0"/>
              <a:t>du sous-réseau</a:t>
            </a:r>
          </a:p>
          <a:p>
            <a:r>
              <a:rPr lang="fr-BE" sz="2400" dirty="0"/>
              <a:t>Applications communicantes très </a:t>
            </a:r>
            <a:r>
              <a:rPr lang="fr-BE" sz="2400" dirty="0" smtClean="0"/>
              <a:t>variées</a:t>
            </a:r>
            <a:endParaRPr lang="fr-BE" sz="2400" dirty="0"/>
          </a:p>
        </p:txBody>
      </p:sp>
      <p:pic>
        <p:nvPicPr>
          <p:cNvPr id="1312773" name="Picture 5"/>
          <p:cNvPicPr>
            <a:picLocks noChangeAspect="1" noChangeArrowheads="1"/>
          </p:cNvPicPr>
          <p:nvPr/>
        </p:nvPicPr>
        <p:blipFill>
          <a:blip r:embed="rId4" cstate="print"/>
          <a:srcRect/>
          <a:stretch>
            <a:fillRect/>
          </a:stretch>
        </p:blipFill>
        <p:spPr bwMode="auto">
          <a:xfrm>
            <a:off x="395536" y="3501008"/>
            <a:ext cx="3993559" cy="2808312"/>
          </a:xfrm>
          <a:prstGeom prst="rect">
            <a:avLst/>
          </a:prstGeom>
          <a:noFill/>
        </p:spPr>
      </p:pic>
      <p:pic>
        <p:nvPicPr>
          <p:cNvPr id="12" name="Image 11"/>
          <p:cNvPicPr>
            <a:picLocks noChangeAspect="1"/>
          </p:cNvPicPr>
          <p:nvPr/>
        </p:nvPicPr>
        <p:blipFill>
          <a:blip r:embed="rId5"/>
          <a:stretch>
            <a:fillRect/>
          </a:stretch>
        </p:blipFill>
        <p:spPr>
          <a:xfrm>
            <a:off x="4461103" y="3645024"/>
            <a:ext cx="4461775" cy="2437529"/>
          </a:xfrm>
          <a:prstGeom prst="rect">
            <a:avLst/>
          </a:prstGeom>
        </p:spPr>
      </p:pic>
      <p:sp>
        <p:nvSpPr>
          <p:cNvPr id="8" name="ZoneTexte 7"/>
          <p:cNvSpPr txBox="1"/>
          <p:nvPr/>
        </p:nvSpPr>
        <p:spPr>
          <a:xfrm>
            <a:off x="4355976" y="2852936"/>
            <a:ext cx="2193229" cy="861774"/>
          </a:xfrm>
          <a:prstGeom prst="rect">
            <a:avLst/>
          </a:prstGeom>
          <a:noFill/>
          <a:ln>
            <a:solidFill>
              <a:srgbClr val="FF0000"/>
            </a:solidFill>
          </a:ln>
        </p:spPr>
        <p:txBody>
          <a:bodyPr wrap="none" rtlCol="0">
            <a:spAutoFit/>
          </a:bodyPr>
          <a:lstStyle/>
          <a:p>
            <a:r>
              <a:rPr lang="fr-BE" sz="1600" dirty="0" smtClean="0">
                <a:solidFill>
                  <a:srgbClr val="FF9900"/>
                </a:solidFill>
              </a:rPr>
              <a:t>Réseaux </a:t>
            </a:r>
            <a:r>
              <a:rPr lang="fr-BE" sz="1600" dirty="0" err="1" smtClean="0">
                <a:solidFill>
                  <a:srgbClr val="FF9900"/>
                </a:solidFill>
              </a:rPr>
              <a:t>informatiquex</a:t>
            </a:r>
            <a:endParaRPr lang="fr-BE" sz="1600" dirty="0" smtClean="0">
              <a:solidFill>
                <a:srgbClr val="FF9900"/>
              </a:solidFill>
            </a:endParaRPr>
          </a:p>
          <a:p>
            <a:r>
              <a:rPr lang="fr-BE" sz="1600" dirty="0" smtClean="0">
                <a:solidFill>
                  <a:srgbClr val="FF9900"/>
                </a:solidFill>
              </a:rPr>
              <a:t>LAN hétérogènes privés</a:t>
            </a:r>
          </a:p>
          <a:p>
            <a:pPr algn="ctr"/>
            <a:r>
              <a:rPr lang="fr-BE" sz="1800" dirty="0" smtClean="0">
                <a:solidFill>
                  <a:srgbClr val="FF0000"/>
                </a:solidFill>
              </a:rPr>
              <a:t>Intranet </a:t>
            </a:r>
            <a:endParaRPr lang="fr-BE" sz="1600" dirty="0">
              <a:solidFill>
                <a:srgbClr val="FF0000"/>
              </a:solidFill>
            </a:endParaRPr>
          </a:p>
        </p:txBody>
      </p:sp>
      <p:cxnSp>
        <p:nvCxnSpPr>
          <p:cNvPr id="10" name="Connecteur droit avec flèche 9"/>
          <p:cNvCxnSpPr/>
          <p:nvPr/>
        </p:nvCxnSpPr>
        <p:spPr bwMode="auto">
          <a:xfrm>
            <a:off x="5004048" y="3745488"/>
            <a:ext cx="0" cy="397270"/>
          </a:xfrm>
          <a:prstGeom prst="straightConnector1">
            <a:avLst/>
          </a:prstGeom>
          <a:noFill/>
          <a:ln w="38100" cap="flat" cmpd="sng" algn="ctr">
            <a:solidFill>
              <a:schemeClr val="accent2"/>
            </a:solidFill>
            <a:prstDash val="solid"/>
            <a:round/>
            <a:headEnd type="none" w="sm" len="sm"/>
            <a:tailEnd type="triangle"/>
          </a:ln>
          <a:effectLst/>
        </p:spPr>
      </p:cxnSp>
      <p:sp>
        <p:nvSpPr>
          <p:cNvPr id="19" name="ZoneTexte 18"/>
          <p:cNvSpPr txBox="1"/>
          <p:nvPr/>
        </p:nvSpPr>
        <p:spPr>
          <a:xfrm>
            <a:off x="6640933" y="2819401"/>
            <a:ext cx="2179539" cy="892552"/>
          </a:xfrm>
          <a:prstGeom prst="rect">
            <a:avLst/>
          </a:prstGeom>
          <a:noFill/>
          <a:ln>
            <a:solidFill>
              <a:srgbClr val="FF0000"/>
            </a:solidFill>
          </a:ln>
        </p:spPr>
        <p:txBody>
          <a:bodyPr wrap="square" rtlCol="0">
            <a:spAutoFit/>
          </a:bodyPr>
          <a:lstStyle/>
          <a:p>
            <a:r>
              <a:rPr lang="fr-BE" sz="1600" dirty="0" smtClean="0">
                <a:solidFill>
                  <a:srgbClr val="FF9900"/>
                </a:solidFill>
              </a:rPr>
              <a:t>Réseau informatique</a:t>
            </a:r>
          </a:p>
          <a:p>
            <a:r>
              <a:rPr lang="fr-BE" sz="1600" dirty="0" smtClean="0">
                <a:solidFill>
                  <a:srgbClr val="FF9900"/>
                </a:solidFill>
              </a:rPr>
              <a:t>WAN fédérateur public</a:t>
            </a:r>
          </a:p>
          <a:p>
            <a:pPr algn="ctr"/>
            <a:r>
              <a:rPr lang="fr-BE" sz="2000" dirty="0" smtClean="0">
                <a:solidFill>
                  <a:srgbClr val="FF0000"/>
                </a:solidFill>
              </a:rPr>
              <a:t>Internet</a:t>
            </a:r>
            <a:endParaRPr lang="fr-BE" sz="1600" dirty="0">
              <a:solidFill>
                <a:srgbClr val="FF0000"/>
              </a:solidFill>
            </a:endParaRPr>
          </a:p>
        </p:txBody>
      </p:sp>
      <p:cxnSp>
        <p:nvCxnSpPr>
          <p:cNvPr id="20" name="Connecteur droit avec flèche 19"/>
          <p:cNvCxnSpPr/>
          <p:nvPr/>
        </p:nvCxnSpPr>
        <p:spPr bwMode="auto">
          <a:xfrm flipH="1">
            <a:off x="6948264" y="3711953"/>
            <a:ext cx="288032" cy="362697"/>
          </a:xfrm>
          <a:prstGeom prst="straightConnector1">
            <a:avLst/>
          </a:prstGeom>
          <a:noFill/>
          <a:ln w="38100" cap="flat" cmpd="sng" algn="ctr">
            <a:solidFill>
              <a:schemeClr val="accent2"/>
            </a:solidFill>
            <a:prstDash val="solid"/>
            <a:round/>
            <a:headEnd type="none" w="sm" len="sm"/>
            <a:tailEnd type="triangle"/>
          </a:ln>
          <a:effectLst/>
        </p:spPr>
      </p:cxnSp>
    </p:spTree>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27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71" grpId="0" build="p" bldLvl="2"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a:solidFill>
                  <a:schemeClr val="accent1"/>
                </a:solidFill>
              </a:rPr>
              <a:t>Généralités</a:t>
            </a:r>
            <a:endParaRPr lang="fr-BE" dirty="0"/>
          </a:p>
        </p:txBody>
      </p:sp>
      <p:sp>
        <p:nvSpPr>
          <p:cNvPr id="3" name="Espace réservé du contenu 2"/>
          <p:cNvSpPr>
            <a:spLocks noGrp="1"/>
          </p:cNvSpPr>
          <p:nvPr>
            <p:ph idx="1"/>
          </p:nvPr>
        </p:nvSpPr>
        <p:spPr>
          <a:xfrm>
            <a:off x="381000" y="980728"/>
            <a:ext cx="8305800" cy="1440160"/>
          </a:xfrm>
        </p:spPr>
        <p:txBody>
          <a:bodyPr/>
          <a:lstStyle/>
          <a:p>
            <a:pPr marL="0" indent="0">
              <a:buNone/>
            </a:pPr>
            <a:r>
              <a:rPr lang="fr-BE" dirty="0" smtClean="0">
                <a:solidFill>
                  <a:srgbClr val="FF9900"/>
                </a:solidFill>
              </a:rPr>
              <a:t>Architecture moderne de l’Internet</a:t>
            </a:r>
          </a:p>
          <a:p>
            <a:r>
              <a:rPr lang="fr-BE" sz="2800" dirty="0" smtClean="0"/>
              <a:t>3 catégories de réseaux de fournisseurs d’accès</a:t>
            </a:r>
          </a:p>
          <a:p>
            <a:r>
              <a:rPr lang="fr-BE" sz="2800" dirty="0" smtClean="0"/>
              <a:t>Réseaux d’Etablissement terminaux</a:t>
            </a:r>
            <a:endParaRPr lang="fr-BE" sz="2800" dirty="0"/>
          </a:p>
        </p:txBody>
      </p:sp>
      <p:sp>
        <p:nvSpPr>
          <p:cNvPr id="4" name="Espace réservé de la date 3"/>
          <p:cNvSpPr>
            <a:spLocks noGrp="1"/>
          </p:cNvSpPr>
          <p:nvPr>
            <p:ph type="dt" sz="half" idx="10"/>
          </p:nvPr>
        </p:nvSpPr>
        <p:spPr/>
        <p:txBody>
          <a:bodyPr/>
          <a:lstStyle/>
          <a:p>
            <a:pPr>
              <a:defRPr/>
            </a:pPr>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5" name="Espace réservé du pied de page 4"/>
          <p:cNvSpPr>
            <a:spLocks noGrp="1"/>
          </p:cNvSpPr>
          <p:nvPr>
            <p:ph type="ftr" sz="quarter" idx="11"/>
          </p:nvPr>
        </p:nvSpPr>
        <p:spPr/>
        <p:txBody>
          <a:bodyPr/>
          <a:lstStyle/>
          <a:p>
            <a:pPr>
              <a:defRPr/>
            </a:pPr>
            <a:r>
              <a:rPr lang="fr-BE" smtClean="0"/>
              <a:t>Cours LAN Q3 – Architecture TCPIP</a:t>
            </a:r>
            <a:endParaRPr lang="fr-FR" b="1">
              <a:solidFill>
                <a:schemeClr val="accent1"/>
              </a:solidFill>
            </a:endParaRPr>
          </a:p>
        </p:txBody>
      </p:sp>
      <p:sp>
        <p:nvSpPr>
          <p:cNvPr id="6" name="Espace réservé du numéro de diapositive 5"/>
          <p:cNvSpPr>
            <a:spLocks noGrp="1"/>
          </p:cNvSpPr>
          <p:nvPr>
            <p:ph type="sldNum" sz="quarter" idx="12"/>
          </p:nvPr>
        </p:nvSpPr>
        <p:spPr/>
        <p:txBody>
          <a:bodyPr/>
          <a:lstStyle/>
          <a:p>
            <a:pPr>
              <a:defRPr/>
            </a:pPr>
            <a:fld id="{9EFCED93-A6A1-4FFA-A796-614D283C253D}" type="slidenum">
              <a:rPr lang="fr-FR" smtClean="0"/>
              <a:pPr>
                <a:defRPr/>
              </a:pPr>
              <a:t>7</a:t>
            </a:fld>
            <a:endParaRPr lang="fr-FR" b="1"/>
          </a:p>
        </p:txBody>
      </p:sp>
      <p:pic>
        <p:nvPicPr>
          <p:cNvPr id="532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492896"/>
            <a:ext cx="7616255" cy="3888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413737"/>
      </p:ext>
    </p:extLst>
  </p:cSld>
  <p:clrMapOvr>
    <a:masterClrMapping/>
  </p:clrMapOvr>
  <p:transition>
    <p:sndAc>
      <p:stSnd>
        <p:snd r:embed="rId2" name="ZOUM.WAV"/>
      </p:stSnd>
    </p:sndAc>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A7E345A1-81D8-4F1C-BFEF-A22C08B9D45E}" type="slidenum">
              <a:rPr lang="fr-FR"/>
              <a:pPr/>
              <a:t>8</a:t>
            </a:fld>
            <a:endParaRPr lang="fr-FR" b="1"/>
          </a:p>
        </p:txBody>
      </p:sp>
      <p:sp>
        <p:nvSpPr>
          <p:cNvPr id="1229826"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pic>
        <p:nvPicPr>
          <p:cNvPr id="55298" name="Picture 2"/>
          <p:cNvPicPr>
            <a:picLocks noChangeAspect="1" noChangeArrowheads="1"/>
          </p:cNvPicPr>
          <p:nvPr/>
        </p:nvPicPr>
        <p:blipFill>
          <a:blip r:embed="rId4">
            <a:extLst>
              <a:ext uri="{28A0092B-C50C-407E-A947-70E740481C1C}">
                <a14:useLocalDpi xmlns:a14="http://schemas.microsoft.com/office/drawing/2010/main" val="0"/>
              </a:ext>
            </a:extLst>
          </a:blip>
          <a:srcRect l="7875" t="15396" r="40031" b="23288"/>
          <a:stretch>
            <a:fillRect/>
          </a:stretch>
        </p:blipFill>
        <p:spPr bwMode="auto">
          <a:xfrm>
            <a:off x="539552" y="3263329"/>
            <a:ext cx="3672408" cy="313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299" name="Picture 3"/>
          <p:cNvPicPr>
            <a:picLocks noChangeAspect="1" noChangeArrowheads="1"/>
          </p:cNvPicPr>
          <p:nvPr/>
        </p:nvPicPr>
        <p:blipFill>
          <a:blip r:embed="rId5">
            <a:extLst>
              <a:ext uri="{28A0092B-C50C-407E-A947-70E740481C1C}">
                <a14:useLocalDpi xmlns:a14="http://schemas.microsoft.com/office/drawing/2010/main" val="0"/>
              </a:ext>
            </a:extLst>
          </a:blip>
          <a:srcRect l="7875" t="17207" r="40031" b="23677"/>
          <a:stretch>
            <a:fillRect/>
          </a:stretch>
        </p:blipFill>
        <p:spPr bwMode="auto">
          <a:xfrm>
            <a:off x="4427983" y="3255769"/>
            <a:ext cx="3816425" cy="3140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539552" y="908720"/>
            <a:ext cx="7992888" cy="1969770"/>
          </a:xfrm>
          <a:prstGeom prst="rect">
            <a:avLst/>
          </a:prstGeom>
        </p:spPr>
        <p:txBody>
          <a:bodyPr wrap="square">
            <a:spAutoFit/>
          </a:bodyPr>
          <a:lstStyle/>
          <a:p>
            <a:r>
              <a:rPr lang="fr-BE" dirty="0" smtClean="0">
                <a:solidFill>
                  <a:srgbClr val="FF9900"/>
                </a:solidFill>
              </a:rPr>
              <a:t>Réseaux d’Etablissement ou Intranet</a:t>
            </a:r>
          </a:p>
          <a:p>
            <a:pPr marL="342900" indent="-342900">
              <a:buFont typeface="Arial" panose="020B0604020202020204" pitchFamily="34" charset="0"/>
              <a:buChar char="•"/>
            </a:pPr>
            <a:r>
              <a:rPr lang="fr-FR" dirty="0" smtClean="0">
                <a:latin typeface="Arial" panose="020B0604020202020204" pitchFamily="34" charset="0"/>
                <a:ea typeface="Times New Roman" panose="02020603050405020304" pitchFamily="18" charset="0"/>
                <a:cs typeface="Times New Roman" panose="02020603050405020304" pitchFamily="18" charset="0"/>
              </a:rPr>
              <a:t> </a:t>
            </a:r>
            <a:r>
              <a:rPr lang="fr-FR" sz="2000"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Plan d’adressage IP</a:t>
            </a:r>
          </a:p>
          <a:p>
            <a:pPr marL="800100" lvl="1" indent="-342900">
              <a:buFont typeface="Arial" panose="020B0604020202020204" pitchFamily="34" charset="0"/>
              <a:buChar char="•"/>
            </a:pPr>
            <a:r>
              <a:rPr lang="fr-FR" sz="1800" dirty="0" smtClean="0">
                <a:latin typeface="Arial" panose="020B0604020202020204" pitchFamily="34" charset="0"/>
                <a:ea typeface="Times New Roman" panose="02020603050405020304" pitchFamily="18" charset="0"/>
                <a:cs typeface="Times New Roman" panose="02020603050405020304" pitchFamily="18" charset="0"/>
              </a:rPr>
              <a:t>NET_ID : adresse réseau unique </a:t>
            </a:r>
            <a:r>
              <a:rPr lang="fr-FR" sz="1800" dirty="0" smtClean="0">
                <a:latin typeface="Arial" panose="020B0604020202020204" pitchFamily="34" charset="0"/>
                <a:ea typeface="Times New Roman" panose="02020603050405020304" pitchFamily="18" charset="0"/>
                <a:cs typeface="Times New Roman" panose="02020603050405020304" pitchFamily="18" charset="0"/>
                <a:sym typeface="Wingdings" panose="05000000000000000000" pitchFamily="2" charset="2"/>
              </a:rPr>
              <a:t></a:t>
            </a:r>
            <a:r>
              <a:rPr lang="fr-FR" sz="1800" dirty="0" smtClean="0">
                <a:latin typeface="Arial" panose="020B0604020202020204" pitchFamily="34" charset="0"/>
                <a:ea typeface="Times New Roman" panose="02020603050405020304" pitchFamily="18" charset="0"/>
                <a:cs typeface="Times New Roman" panose="02020603050405020304" pitchFamily="18" charset="0"/>
              </a:rPr>
              <a:t> espace d’adressage du RE</a:t>
            </a:r>
          </a:p>
          <a:p>
            <a:pPr marL="800100" lvl="1" indent="-342900">
              <a:buFont typeface="Arial" panose="020B0604020202020204" pitchFamily="34" charset="0"/>
              <a:buChar char="•"/>
            </a:pPr>
            <a:r>
              <a:rPr lang="fr-FR" sz="1800" dirty="0" err="1" smtClean="0">
                <a:latin typeface="Arial" panose="020B0604020202020204" pitchFamily="34" charset="0"/>
                <a:ea typeface="Times New Roman" panose="02020603050405020304" pitchFamily="18" charset="0"/>
                <a:cs typeface="Times New Roman" panose="02020603050405020304" pitchFamily="18" charset="0"/>
              </a:rPr>
              <a:t>Host_ID</a:t>
            </a:r>
            <a:r>
              <a:rPr lang="fr-FR" sz="1800" dirty="0" smtClean="0">
                <a:latin typeface="Arial" panose="020B0604020202020204" pitchFamily="34" charset="0"/>
                <a:ea typeface="Times New Roman" panose="02020603050405020304" pitchFamily="18" charset="0"/>
                <a:cs typeface="Times New Roman" panose="02020603050405020304" pitchFamily="18" charset="0"/>
              </a:rPr>
              <a:t> : terminaux, serveurs, imprimantes, …</a:t>
            </a:r>
          </a:p>
          <a:p>
            <a:pPr marL="800100" lvl="1" indent="-342900">
              <a:buFont typeface="Arial" panose="020B0604020202020204" pitchFamily="34" charset="0"/>
              <a:buChar char="•"/>
            </a:pPr>
            <a:r>
              <a:rPr lang="fr-FR" sz="1800" dirty="0" smtClean="0">
                <a:latin typeface="Arial" panose="020B0604020202020204" pitchFamily="34" charset="0"/>
                <a:ea typeface="Times New Roman" panose="02020603050405020304" pitchFamily="18" charset="0"/>
                <a:cs typeface="Times New Roman" panose="02020603050405020304" pitchFamily="18" charset="0"/>
              </a:rPr>
              <a:t> découpage en </a:t>
            </a:r>
            <a:r>
              <a:rPr lang="fr-FR" sz="1800" dirty="0" err="1" smtClean="0">
                <a:latin typeface="Arial" panose="020B0604020202020204" pitchFamily="34" charset="0"/>
                <a:ea typeface="Times New Roman" panose="02020603050405020304" pitchFamily="18" charset="0"/>
                <a:cs typeface="Times New Roman" panose="02020603050405020304" pitchFamily="18" charset="0"/>
              </a:rPr>
              <a:t>subnet</a:t>
            </a:r>
            <a:r>
              <a:rPr lang="fr-FR" sz="1800" dirty="0" smtClean="0">
                <a:latin typeface="Arial" panose="020B0604020202020204" pitchFamily="34" charset="0"/>
                <a:ea typeface="Times New Roman" panose="02020603050405020304" pitchFamily="18" charset="0"/>
                <a:cs typeface="Times New Roman" panose="02020603050405020304" pitchFamily="18" charset="0"/>
              </a:rPr>
              <a:t> ou sous-réseaux</a:t>
            </a:r>
          </a:p>
          <a:p>
            <a:pPr marL="342900" indent="-342900">
              <a:buFont typeface="Arial" panose="020B0604020202020204" pitchFamily="34" charset="0"/>
              <a:buChar char="•"/>
            </a:pPr>
            <a:r>
              <a:rPr lang="fr-FR" sz="2000" dirty="0" smtClean="0">
                <a:solidFill>
                  <a:srgbClr val="FF0000"/>
                </a:solidFill>
                <a:latin typeface="Arial" panose="020B0604020202020204" pitchFamily="34" charset="0"/>
                <a:ea typeface="Times New Roman" panose="02020603050405020304" pitchFamily="18" charset="0"/>
                <a:cs typeface="Times New Roman" panose="02020603050405020304" pitchFamily="18" charset="0"/>
              </a:rPr>
              <a:t>Routage</a:t>
            </a:r>
            <a:r>
              <a:rPr lang="fr-FR" sz="2000" dirty="0" smtClean="0">
                <a:latin typeface="Arial" panose="020B0604020202020204" pitchFamily="34" charset="0"/>
                <a:ea typeface="Times New Roman" panose="02020603050405020304" pitchFamily="18" charset="0"/>
                <a:cs typeface="Times New Roman" panose="02020603050405020304" pitchFamily="18" charset="0"/>
              </a:rPr>
              <a:t> Internet et intranet</a:t>
            </a:r>
          </a:p>
        </p:txBody>
      </p:sp>
    </p:spTree>
    <p:extLst>
      <p:ext uri="{BB962C8B-B14F-4D97-AF65-F5344CB8AC3E}">
        <p14:creationId xmlns:p14="http://schemas.microsoft.com/office/powerpoint/2010/main" val="378005811"/>
      </p:ext>
    </p:extLst>
  </p:cSld>
  <p:clrMapOvr>
    <a:masterClrMapping/>
  </p:clrMapOvr>
  <p:transition>
    <p:sndAc>
      <p:stSnd>
        <p:snd r:embed="rId3" name="ZOUM.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Espace réservé de la date 3"/>
          <p:cNvSpPr>
            <a:spLocks noGrp="1"/>
          </p:cNvSpPr>
          <p:nvPr>
            <p:ph type="dt" sz="half" idx="10"/>
          </p:nvPr>
        </p:nvSpPr>
        <p:spPr/>
        <p:txBody>
          <a:bodyPr/>
          <a:lstStyle/>
          <a:p>
            <a:r>
              <a:rPr lang="fr-FR" smtClean="0"/>
              <a:t>Octobre 2016</a:t>
            </a:r>
            <a:endParaRPr lang="fr-FR">
              <a:solidFill>
                <a:srgbClr val="FFFF99"/>
              </a:solidFill>
              <a:effectDag name="">
                <a:cont type="tree" name="">
                  <a:effect ref="fillLine"/>
                  <a:outerShdw dist="38100" dir="13500000" algn="br">
                    <a:srgbClr val="FFFFBB"/>
                  </a:outerShdw>
                </a:cont>
                <a:cont type="tree" name="">
                  <a:effect ref="fillLine"/>
                  <a:outerShdw dist="38100" dir="2700000" algn="tl">
                    <a:srgbClr val="99985B"/>
                  </a:outerShdw>
                </a:cont>
                <a:effect ref="fillLine"/>
              </a:effectDag>
            </a:endParaRPr>
          </a:p>
        </p:txBody>
      </p:sp>
      <p:sp>
        <p:nvSpPr>
          <p:cNvPr id="6" name="Espace réservé du pied de page 4"/>
          <p:cNvSpPr>
            <a:spLocks noGrp="1"/>
          </p:cNvSpPr>
          <p:nvPr>
            <p:ph type="ftr" sz="quarter" idx="11"/>
          </p:nvPr>
        </p:nvSpPr>
        <p:spPr/>
        <p:txBody>
          <a:bodyPr/>
          <a:lstStyle/>
          <a:p>
            <a:r>
              <a:rPr lang="fr-BE" smtClean="0"/>
              <a:t>Cours LAN Q3 – Architecture TCPIP</a:t>
            </a:r>
            <a:endParaRPr lang="fr-FR"/>
          </a:p>
        </p:txBody>
      </p:sp>
      <p:sp>
        <p:nvSpPr>
          <p:cNvPr id="7" name="Espace réservé du numéro de diapositive 5"/>
          <p:cNvSpPr>
            <a:spLocks noGrp="1"/>
          </p:cNvSpPr>
          <p:nvPr>
            <p:ph type="sldNum" sz="quarter" idx="12"/>
          </p:nvPr>
        </p:nvSpPr>
        <p:spPr/>
        <p:txBody>
          <a:bodyPr/>
          <a:lstStyle/>
          <a:p>
            <a:fld id="{A7E345A1-81D8-4F1C-BFEF-A22C08B9D45E}" type="slidenum">
              <a:rPr lang="fr-FR"/>
              <a:pPr/>
              <a:t>9</a:t>
            </a:fld>
            <a:endParaRPr lang="fr-FR" b="1"/>
          </a:p>
        </p:txBody>
      </p:sp>
      <p:sp>
        <p:nvSpPr>
          <p:cNvPr id="1229826" name="Rectangle 2"/>
          <p:cNvSpPr>
            <a:spLocks noGrp="1" noChangeArrowheads="1"/>
          </p:cNvSpPr>
          <p:nvPr>
            <p:ph type="title"/>
          </p:nvPr>
        </p:nvSpPr>
        <p:spPr/>
        <p:txBody>
          <a:bodyPr/>
          <a:lstStyle/>
          <a:p>
            <a:r>
              <a:rPr lang="fr-BE" sz="4000" dirty="0">
                <a:solidFill>
                  <a:schemeClr val="accent1"/>
                </a:solidFill>
              </a:rPr>
              <a:t>Généralités</a:t>
            </a:r>
            <a:endParaRPr lang="fr-FR" sz="4000" dirty="0">
              <a:solidFill>
                <a:schemeClr val="accent1"/>
              </a:solidFill>
            </a:endParaRPr>
          </a:p>
        </p:txBody>
      </p:sp>
      <p:sp>
        <p:nvSpPr>
          <p:cNvPr id="1229827" name="Rectangle 3"/>
          <p:cNvSpPr>
            <a:spLocks noGrp="1" noChangeArrowheads="1"/>
          </p:cNvSpPr>
          <p:nvPr>
            <p:ph type="body" idx="1"/>
          </p:nvPr>
        </p:nvSpPr>
        <p:spPr>
          <a:xfrm>
            <a:off x="228600" y="914400"/>
            <a:ext cx="8305800" cy="1981200"/>
          </a:xfrm>
        </p:spPr>
        <p:txBody>
          <a:bodyPr/>
          <a:lstStyle/>
          <a:p>
            <a:pPr>
              <a:lnSpc>
                <a:spcPct val="90000"/>
              </a:lnSpc>
              <a:buFontTx/>
              <a:buNone/>
            </a:pPr>
            <a:r>
              <a:rPr lang="fr-BE" sz="2400">
                <a:solidFill>
                  <a:schemeClr val="accent1"/>
                </a:solidFill>
              </a:rPr>
              <a:t>Principe d’acheminement</a:t>
            </a:r>
          </a:p>
          <a:p>
            <a:pPr>
              <a:lnSpc>
                <a:spcPct val="90000"/>
              </a:lnSpc>
            </a:pPr>
            <a:r>
              <a:rPr lang="fr-BE" sz="2000"/>
              <a:t>Toutes les machines hôtes et les routeurs d’un </a:t>
            </a:r>
            <a:r>
              <a:rPr lang="fr-BE" sz="2000">
                <a:solidFill>
                  <a:schemeClr val="accent2"/>
                </a:solidFill>
              </a:rPr>
              <a:t>même réseau IP</a:t>
            </a:r>
            <a:r>
              <a:rPr lang="fr-BE" sz="2000"/>
              <a:t> reçoivent une @IP unique en plus de leurs adresses physiques </a:t>
            </a:r>
          </a:p>
          <a:p>
            <a:pPr>
              <a:lnSpc>
                <a:spcPct val="90000"/>
              </a:lnSpc>
            </a:pPr>
            <a:r>
              <a:rPr lang="fr-BE" sz="2000"/>
              <a:t>L’acheminement réel se fait via les adresses et les réseaux physiques sous-jacents alors que les applications ne connaissent que les @IP </a:t>
            </a:r>
          </a:p>
          <a:p>
            <a:pPr>
              <a:lnSpc>
                <a:spcPct val="90000"/>
              </a:lnSpc>
            </a:pPr>
            <a:r>
              <a:rPr lang="fr-BE" sz="2000"/>
              <a:t>Nécessité d’un mécanisme de </a:t>
            </a:r>
            <a:r>
              <a:rPr lang="fr-BE" sz="2000">
                <a:solidFill>
                  <a:schemeClr val="accent2"/>
                </a:solidFill>
              </a:rPr>
              <a:t>Résolution d’adresses</a:t>
            </a:r>
          </a:p>
        </p:txBody>
      </p:sp>
      <p:pic>
        <p:nvPicPr>
          <p:cNvPr id="1229828" name="Picture 4"/>
          <p:cNvPicPr>
            <a:picLocks noChangeAspect="1" noChangeArrowheads="1"/>
          </p:cNvPicPr>
          <p:nvPr/>
        </p:nvPicPr>
        <p:blipFill>
          <a:blip r:embed="rId4" cstate="print"/>
          <a:srcRect/>
          <a:stretch>
            <a:fillRect/>
          </a:stretch>
        </p:blipFill>
        <p:spPr bwMode="auto">
          <a:xfrm>
            <a:off x="306862" y="2940050"/>
            <a:ext cx="5029200" cy="3460750"/>
          </a:xfrm>
          <a:prstGeom prst="rect">
            <a:avLst/>
          </a:prstGeom>
          <a:noFill/>
        </p:spPr>
      </p:pic>
      <p:pic>
        <p:nvPicPr>
          <p:cNvPr id="56322" name="Picture 2"/>
          <p:cNvPicPr>
            <a:picLocks noChangeAspect="1" noChangeArrowheads="1"/>
          </p:cNvPicPr>
          <p:nvPr/>
        </p:nvPicPr>
        <p:blipFill>
          <a:blip r:embed="rId5">
            <a:extLst>
              <a:ext uri="{28A0092B-C50C-407E-A947-70E740481C1C}">
                <a14:useLocalDpi xmlns:a14="http://schemas.microsoft.com/office/drawing/2010/main" val="0"/>
              </a:ext>
            </a:extLst>
          </a:blip>
          <a:srcRect l="7875" t="17207" r="40031" b="36226"/>
          <a:stretch>
            <a:fillRect/>
          </a:stretch>
        </p:blipFill>
        <p:spPr bwMode="auto">
          <a:xfrm>
            <a:off x="5412510" y="3401220"/>
            <a:ext cx="3109912"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4064301"/>
      </p:ext>
    </p:extLst>
  </p:cSld>
  <p:clrMapOvr>
    <a:masterClrMapping/>
  </p:clrMapOvr>
  <p:transition>
    <p:sndAc>
      <p:stSnd>
        <p:snd r:embed="rId3" name="ZOUM.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98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827" grpId="0" build="p" bldLvl="2" autoUpdateAnimBg="0"/>
    </p:bldLst>
  </p:timing>
</p:sld>
</file>

<file path=ppt/theme/theme1.xml><?xml version="1.0" encoding="utf-8"?>
<a:theme xmlns:a="http://schemas.openxmlformats.org/drawingml/2006/main" name="Boule de feu">
  <a:themeElements>
    <a:clrScheme name="Boule de feu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fontScheme name="Boule de feu">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chemeClr val="accent2"/>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38100" cap="flat" cmpd="sng" algn="ctr">
          <a:solidFill>
            <a:schemeClr val="accent2"/>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fr-FR"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Boule de feu 1">
        <a:dk1>
          <a:srgbClr val="5F5F5F"/>
        </a:dk1>
        <a:lt1>
          <a:srgbClr val="FFFFCC"/>
        </a:lt1>
        <a:dk2>
          <a:srgbClr val="000000"/>
        </a:dk2>
        <a:lt2>
          <a:srgbClr val="FFCC66"/>
        </a:lt2>
        <a:accent1>
          <a:srgbClr val="FF9933"/>
        </a:accent1>
        <a:accent2>
          <a:srgbClr val="CC0066"/>
        </a:accent2>
        <a:accent3>
          <a:srgbClr val="AAAAAA"/>
        </a:accent3>
        <a:accent4>
          <a:srgbClr val="DADAAE"/>
        </a:accent4>
        <a:accent5>
          <a:srgbClr val="FFCAAD"/>
        </a:accent5>
        <a:accent6>
          <a:srgbClr val="B9005C"/>
        </a:accent6>
        <a:hlink>
          <a:srgbClr val="CC00CC"/>
        </a:hlink>
        <a:folHlink>
          <a:srgbClr val="990099"/>
        </a:folHlink>
      </a:clrScheme>
      <a:clrMap bg1="dk2" tx1="lt1" bg2="dk1" tx2="lt2" accent1="accent1" accent2="accent2" accent3="accent3" accent4="accent4" accent5="accent5" accent6="accent6" hlink="hlink" folHlink="folHlink"/>
    </a:extraClrScheme>
    <a:extraClrScheme>
      <a:clrScheme name="Boule de feu 2">
        <a:dk1>
          <a:srgbClr val="000000"/>
        </a:dk1>
        <a:lt1>
          <a:srgbClr val="FFFFFF"/>
        </a:lt1>
        <a:dk2>
          <a:srgbClr val="FF9900"/>
        </a:dk2>
        <a:lt2>
          <a:srgbClr val="5F5F5F"/>
        </a:lt2>
        <a:accent1>
          <a:srgbClr val="FF9933"/>
        </a:accent1>
        <a:accent2>
          <a:srgbClr val="CC0066"/>
        </a:accent2>
        <a:accent3>
          <a:srgbClr val="FFFFFF"/>
        </a:accent3>
        <a:accent4>
          <a:srgbClr val="000000"/>
        </a:accent4>
        <a:accent5>
          <a:srgbClr val="FFCAAD"/>
        </a:accent5>
        <a:accent6>
          <a:srgbClr val="B9005C"/>
        </a:accent6>
        <a:hlink>
          <a:srgbClr val="CC00CC"/>
        </a:hlink>
        <a:folHlink>
          <a:srgbClr val="990099"/>
        </a:folHlink>
      </a:clrScheme>
      <a:clrMap bg1="lt1" tx1="dk1" bg2="lt2" tx2="dk2" accent1="accent1" accent2="accent2" accent3="accent3" accent4="accent4" accent5="accent5" accent6="accent6" hlink="hlink" folHlink="folHlink"/>
    </a:extraClrScheme>
    <a:extraClrScheme>
      <a:clrScheme name="Boule de feu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Office\Modèles\Modèles de présentation\Barre verticale.pot</Template>
  <TotalTime>6277</TotalTime>
  <Words>3896</Words>
  <Application>Microsoft Office PowerPoint</Application>
  <PresentationFormat>Affichage à l'écran (4:3)</PresentationFormat>
  <Paragraphs>636</Paragraphs>
  <Slides>46</Slides>
  <Notes>37</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46</vt:i4>
      </vt:variant>
    </vt:vector>
  </HeadingPairs>
  <TitlesOfParts>
    <vt:vector size="48" baseType="lpstr">
      <vt:lpstr>Boule de feu</vt:lpstr>
      <vt:lpstr>Diapositive</vt:lpstr>
      <vt:lpstr>Présentation PowerPoint</vt:lpstr>
      <vt:lpstr>5. Architecture TCP IP</vt:lpstr>
      <vt:lpstr>Généralités</vt:lpstr>
      <vt:lpstr>Généralités</vt:lpstr>
      <vt:lpstr>Généralités</vt:lpstr>
      <vt:lpstr>Généralités</vt:lpstr>
      <vt:lpstr>Généralités</vt:lpstr>
      <vt:lpstr>Généralités</vt:lpstr>
      <vt:lpstr>Généralités</vt:lpstr>
      <vt:lpstr>Généralités</vt:lpstr>
      <vt:lpstr>Généralités</vt:lpstr>
      <vt:lpstr>Généralités</vt:lpstr>
      <vt:lpstr>Couche IP</vt:lpstr>
      <vt:lpstr>Paquet IP</vt:lpstr>
      <vt:lpstr>Paquet IP</vt:lpstr>
      <vt:lpstr>Paquet IP</vt:lpstr>
      <vt:lpstr>Adressage du réseau logique</vt:lpstr>
      <vt:lpstr>Adressage du réseau logique</vt:lpstr>
      <vt:lpstr>Adressage du réseau logique</vt:lpstr>
      <vt:lpstr>Adressage du réseau logique</vt:lpstr>
      <vt:lpstr>Adressage du réseau logique</vt:lpstr>
      <vt:lpstr>Adressage du réseau logique</vt:lpstr>
      <vt:lpstr>Adressage du réseau logique</vt:lpstr>
      <vt:lpstr>Adressage du réseau logique</vt:lpstr>
      <vt:lpstr>Adressage du réseau logique</vt:lpstr>
      <vt:lpstr>Adressage du réseau logique</vt:lpstr>
      <vt:lpstr>Plan d’adressage</vt:lpstr>
      <vt:lpstr>Exemple d’une école (suite)</vt:lpstr>
      <vt:lpstr>Plan</vt:lpstr>
      <vt:lpstr>Utilitaires réseaux </vt:lpstr>
      <vt:lpstr>Utilitaires réseaux </vt:lpstr>
      <vt:lpstr>Utilitaires réseaux </vt:lpstr>
      <vt:lpstr>Utilitaires réseaux</vt:lpstr>
      <vt:lpstr>Utilitaires réseaux</vt:lpstr>
      <vt:lpstr>La couche transport</vt:lpstr>
      <vt:lpstr>Conception</vt:lpstr>
      <vt:lpstr>Protocole TCP</vt:lpstr>
      <vt:lpstr>Protocole TCP</vt:lpstr>
      <vt:lpstr>TCP</vt:lpstr>
      <vt:lpstr>Adressage TCP/IP</vt:lpstr>
      <vt:lpstr>Adressage TCP/IP</vt:lpstr>
      <vt:lpstr>Le segment TCP</vt:lpstr>
      <vt:lpstr>Le segment TCP</vt:lpstr>
      <vt:lpstr>Contrôle de flux et congestion</vt:lpstr>
      <vt:lpstr>Mode UDP</vt:lpstr>
      <vt:lpstr>Exercices TCP/IP</vt:lpstr>
    </vt:vector>
  </TitlesOfParts>
  <Company>HEB-ESI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réseaux sans fil</dc:title>
  <dc:subject>Support du cours - ESI - 2° année IR</dc:subject>
  <dc:creator>Pantélis Matsos</dc:creator>
  <cp:lastModifiedBy>local_usr</cp:lastModifiedBy>
  <cp:revision>158</cp:revision>
  <cp:lastPrinted>2001-07-16T20:29:16Z</cp:lastPrinted>
  <dcterms:created xsi:type="dcterms:W3CDTF">2000-12-03T20:39:07Z</dcterms:created>
  <dcterms:modified xsi:type="dcterms:W3CDTF">2016-10-12T13:40:24Z</dcterms:modified>
</cp:coreProperties>
</file>